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59" r:id="rId5"/>
    <p:sldId id="261" r:id="rId6"/>
    <p:sldId id="262" r:id="rId7"/>
    <p:sldId id="263" r:id="rId8"/>
    <p:sldId id="264" r:id="rId9"/>
    <p:sldId id="266" r:id="rId10"/>
  </p:sldIdLst>
  <p:sldSz cx="6858000" cy="9906000" type="A4"/>
  <p:notesSz cx="6858000" cy="9144000"/>
  <p:embeddedFontLst>
    <p:embeddedFont>
      <p:font typeface="Montserrat Black" panose="00000A00000000000000" pitchFamily="2" charset="0"/>
      <p:bold r:id="rId12"/>
      <p:italic r:id="rId13"/>
      <p:boldItalic r:id="rId14"/>
    </p:embeddedFont>
    <p:embeddedFont>
      <p:font typeface="Play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Djp0bbCSwL9TLVKi61MRFcfC1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0D1"/>
    <a:srgbClr val="121C26"/>
    <a:srgbClr val="605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F17FF-C0BA-4B1F-A4BB-D356CAE69269}">
  <a:tblStyle styleId="{BF2F17FF-C0BA-4B1F-A4BB-D356CAE69269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/>
    <p:restoredTop sz="94694"/>
  </p:normalViewPr>
  <p:slideViewPr>
    <p:cSldViewPr snapToGrid="0">
      <p:cViewPr varScale="1">
        <p:scale>
          <a:sx n="45" d="100"/>
          <a:sy n="45" d="100"/>
        </p:scale>
        <p:origin x="26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83F8317B-DD66-AB90-A80C-7469BA1CE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>
            <a:extLst>
              <a:ext uri="{FF2B5EF4-FFF2-40B4-BE49-F238E27FC236}">
                <a16:creationId xmlns:a16="http://schemas.microsoft.com/office/drawing/2014/main" id="{59CB1FA4-626D-6927-CFD5-838BB7AFE0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50FCDBC8-2007-D0AC-C43E-C1122D63EE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37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-15766" y="-64188"/>
            <a:ext cx="6899412" cy="8942373"/>
            <a:chOff x="-15766" y="-70243"/>
            <a:chExt cx="6899412" cy="8686800"/>
          </a:xfrm>
        </p:grpSpPr>
        <p:sp>
          <p:nvSpPr>
            <p:cNvPr id="89" name="Google Shape;89;p1"/>
            <p:cNvSpPr/>
            <p:nvPr/>
          </p:nvSpPr>
          <p:spPr>
            <a:xfrm>
              <a:off x="-15766" y="-70243"/>
              <a:ext cx="6873766" cy="8686800"/>
            </a:xfrm>
            <a:prstGeom prst="rect">
              <a:avLst/>
            </a:prstGeom>
            <a:solidFill>
              <a:srgbClr val="131C26"/>
            </a:solidFill>
            <a:ln w="19050" cap="flat" cmpd="sng">
              <a:solidFill>
                <a:srgbClr val="121C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p1" descr="Uma imagem com captura de ecrã, Gráficos, design gráfico, Tipo de letra&#10;&#10;Descrição gerada automaticamente"/>
            <p:cNvPicPr preferRelativeResize="0"/>
            <p:nvPr/>
          </p:nvPicPr>
          <p:blipFill rotWithShape="1">
            <a:blip r:embed="rId3">
              <a:alphaModFix/>
            </a:blip>
            <a:srcRect t="18617" b="27858"/>
            <a:stretch/>
          </p:blipFill>
          <p:spPr>
            <a:xfrm>
              <a:off x="687892" y="334948"/>
              <a:ext cx="5466449" cy="23406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1" name="Google Shape;91;p1"/>
            <p:cNvGrpSpPr/>
            <p:nvPr/>
          </p:nvGrpSpPr>
          <p:grpSpPr>
            <a:xfrm>
              <a:off x="6067547" y="229541"/>
              <a:ext cx="577085" cy="1302326"/>
              <a:chOff x="182144" y="310343"/>
              <a:chExt cx="606030" cy="1363294"/>
            </a:xfrm>
          </p:grpSpPr>
          <p:sp>
            <p:nvSpPr>
              <p:cNvPr id="92" name="Google Shape;92;p1"/>
              <p:cNvSpPr/>
              <p:nvPr/>
            </p:nvSpPr>
            <p:spPr>
              <a:xfrm>
                <a:off x="18214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8214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>
                <a:off x="18214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18214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214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8214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42505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42505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42505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42505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42505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42505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66713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66713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66713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66713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66713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66713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" name="Google Shape;110;p1"/>
            <p:cNvSpPr/>
            <p:nvPr/>
          </p:nvSpPr>
          <p:spPr>
            <a:xfrm>
              <a:off x="9880" y="6302934"/>
              <a:ext cx="6873766" cy="1067909"/>
            </a:xfrm>
            <a:prstGeom prst="rect">
              <a:avLst/>
            </a:prstGeom>
            <a:solidFill>
              <a:srgbClr val="5EA0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073888" y="3349108"/>
              <a:ext cx="4720856" cy="3206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1" dirty="0">
                  <a:solidFill>
                    <a:srgbClr val="5EA0D0"/>
                  </a:solidFill>
                  <a:latin typeface="Aptos Display" panose="020B0004020202020204" pitchFamily="34" charset="0"/>
                  <a:ea typeface="Play"/>
                  <a:cs typeface="Play"/>
                  <a:sym typeface="Play"/>
                </a:rPr>
                <a:t>RELATÓRIO PRELIMINAR</a:t>
              </a:r>
              <a:endParaRPr lang="pt-PT" dirty="0">
                <a:latin typeface="Aptos Display" panose="020B000402020202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850" dirty="0">
                <a:solidFill>
                  <a:srgbClr val="5EA0D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200" b="1" dirty="0">
                  <a:solidFill>
                    <a:srgbClr val="F087B4"/>
                  </a:solidFill>
                  <a:latin typeface="Aptos Display" panose="020B0004020202020204" pitchFamily="34" charset="0"/>
                  <a:ea typeface="Play"/>
                  <a:cs typeface="Play"/>
                  <a:sym typeface="Play"/>
                </a:rPr>
                <a:t>GÉNERO E EDUCAÇÃO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dirty="0">
                <a:latin typeface="Aptos Display" panose="020B0004020202020204" pitchFamily="34" charset="0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dirty="0">
                  <a:solidFill>
                    <a:srgbClr val="5EA0D1"/>
                  </a:solidFill>
                  <a:latin typeface="Aptos Display" panose="020B0004020202020204" pitchFamily="34" charset="0"/>
                  <a:ea typeface="Play"/>
                  <a:cs typeface="Play"/>
                  <a:sym typeface="Play"/>
                </a:rPr>
                <a:t>Análise dos dados obtidos no âmbito do Observatório da Igualdade de Género e Não Discriminação do Município de Vila Real </a:t>
              </a:r>
              <a:r>
                <a:rPr lang="pt-PT" sz="1600" i="1" dirty="0">
                  <a:solidFill>
                    <a:srgbClr val="5EA0D1"/>
                  </a:solidFill>
                  <a:latin typeface="Aptos Display" panose="020B0004020202020204" pitchFamily="34" charset="0"/>
                  <a:ea typeface="Play"/>
                  <a:cs typeface="Play"/>
                  <a:sym typeface="Play"/>
                </a:rPr>
                <a:t>| </a:t>
              </a:r>
              <a:r>
                <a:rPr lang="pt-PT" sz="1600" dirty="0">
                  <a:solidFill>
                    <a:srgbClr val="5EA0D1"/>
                  </a:solidFill>
                  <a:latin typeface="Aptos Display" panose="020B0004020202020204" pitchFamily="34" charset="0"/>
                  <a:ea typeface="Play"/>
                  <a:cs typeface="Play"/>
                  <a:sym typeface="Play"/>
                </a:rPr>
                <a:t>Ação enquadrada no Plano Municipal para a Igualdade e a Não Discriminação</a:t>
              </a:r>
              <a:endParaRPr lang="pt-PT" dirty="0">
                <a:solidFill>
                  <a:srgbClr val="5EA0D1"/>
                </a:solidFill>
                <a:latin typeface="Aptos Display" panose="020B000402020202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800" dirty="0">
                <a:solidFill>
                  <a:schemeClr val="lt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800" b="1" dirty="0">
                <a:solidFill>
                  <a:srgbClr val="121C26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1" dirty="0">
                  <a:solidFill>
                    <a:srgbClr val="121C26"/>
                  </a:solidFill>
                  <a:latin typeface="Aptos Display" panose="020B0004020202020204" pitchFamily="34" charset="0"/>
                  <a:ea typeface="Play"/>
                  <a:cs typeface="Play"/>
                  <a:sym typeface="Play"/>
                </a:rPr>
                <a:t>VERSÃO RESUMIDA</a:t>
              </a:r>
              <a:r>
                <a:rPr lang="pt-PT" sz="1800" b="1" i="1" dirty="0">
                  <a:solidFill>
                    <a:srgbClr val="121C26"/>
                  </a:solidFill>
                  <a:latin typeface="Aptos Display" panose="020B0004020202020204" pitchFamily="34" charset="0"/>
                  <a:ea typeface="Play"/>
                  <a:cs typeface="Play"/>
                  <a:sym typeface="Play"/>
                </a:rPr>
                <a:t>*</a:t>
              </a:r>
              <a:endParaRPr lang="pt-PT" dirty="0">
                <a:latin typeface="Aptos Display" panose="020B000402020202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800" dirty="0">
                  <a:solidFill>
                    <a:srgbClr val="121C26"/>
                  </a:solidFill>
                  <a:latin typeface="Aptos Display" panose="020B0004020202020204" pitchFamily="34" charset="0"/>
                  <a:ea typeface="Play"/>
                  <a:cs typeface="Play"/>
                  <a:sym typeface="Play"/>
                </a:rPr>
                <a:t>*Com a colaboração na análise de dados de Daniela Monteiro (UCP) &amp; Emília Araújo (UM)</a:t>
              </a:r>
              <a:endParaRPr dirty="0">
                <a:latin typeface="Aptos Display" panose="020B0004020202020204" pitchFamily="34" charset="0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DDC995C7-88FD-AE40-4037-B08D2D753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32" y="8979716"/>
            <a:ext cx="5901070" cy="751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>
            <a:off x="0" y="4783926"/>
            <a:ext cx="3462714" cy="5122074"/>
          </a:xfrm>
          <a:prstGeom prst="rect">
            <a:avLst/>
          </a:prstGeom>
          <a:solidFill>
            <a:srgbClr val="121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grpSp>
        <p:nvGrpSpPr>
          <p:cNvPr id="120" name="Google Shape;120;p2"/>
          <p:cNvGrpSpPr/>
          <p:nvPr/>
        </p:nvGrpSpPr>
        <p:grpSpPr>
          <a:xfrm>
            <a:off x="479673" y="344272"/>
            <a:ext cx="725168" cy="1693383"/>
            <a:chOff x="0" y="0"/>
            <a:chExt cx="606030" cy="1363294"/>
          </a:xfrm>
        </p:grpSpPr>
        <p:sp>
          <p:nvSpPr>
            <p:cNvPr id="121" name="Google Shape;121;p2"/>
            <p:cNvSpPr/>
            <p:nvPr/>
          </p:nvSpPr>
          <p:spPr>
            <a:xfrm>
              <a:off x="0" y="0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0" y="24937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0" y="49953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0" y="748908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0" y="999068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0" y="124844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42910" y="0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2910" y="24937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2910" y="49953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42910" y="748908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42910" y="999068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42910" y="124844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84990" y="0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84990" y="24937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4990" y="49953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4990" y="748908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4990" y="999068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84990" y="124844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9" name="Google Shape;139;p2" descr="Uma imagem com captura de ecrã, Gráficos, design gráfico, Tipo de letr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29633" t="17718" r="31419" b="35330"/>
          <a:stretch/>
        </p:blipFill>
        <p:spPr>
          <a:xfrm>
            <a:off x="83646" y="2199809"/>
            <a:ext cx="1541061" cy="1410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/>
          <p:nvPr/>
        </p:nvSpPr>
        <p:spPr>
          <a:xfrm>
            <a:off x="362301" y="3554646"/>
            <a:ext cx="2971800" cy="87820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600" b="1">
                <a:solidFill>
                  <a:srgbClr val="F086B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INTRODUÇÃO</a:t>
            </a:r>
            <a:r>
              <a:rPr lang="pt-PT" sz="2600">
                <a:solidFill>
                  <a:srgbClr val="F086B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347415" y="3923370"/>
            <a:ext cx="1185239" cy="103294"/>
          </a:xfrm>
          <a:prstGeom prst="rect">
            <a:avLst/>
          </a:prstGeom>
          <a:solidFill>
            <a:srgbClr val="F086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3429000" y="-40512"/>
            <a:ext cx="3462714" cy="9987023"/>
          </a:xfrm>
          <a:prstGeom prst="rect">
            <a:avLst/>
          </a:prstGeom>
          <a:solidFill>
            <a:srgbClr val="F086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197727" y="5588082"/>
            <a:ext cx="365760" cy="365759"/>
          </a:xfrm>
          <a:custGeom>
            <a:avLst/>
            <a:gdLst/>
            <a:ahLst/>
            <a:cxnLst/>
            <a:rect l="l" t="t" r="r" b="b"/>
            <a:pathLst>
              <a:path w="365760" h="365765" extrusionOk="0">
                <a:moveTo>
                  <a:pt x="128369" y="38050"/>
                </a:moveTo>
                <a:cubicBezTo>
                  <a:pt x="158632" y="26664"/>
                  <a:pt x="191700" y="25038"/>
                  <a:pt x="222930" y="33408"/>
                </a:cubicBezTo>
                <a:cubicBezTo>
                  <a:pt x="230439" y="35422"/>
                  <a:pt x="238149" y="30964"/>
                  <a:pt x="240163" y="23464"/>
                </a:cubicBezTo>
                <a:cubicBezTo>
                  <a:pt x="242176" y="15955"/>
                  <a:pt x="237719" y="8245"/>
                  <a:pt x="230219" y="6231"/>
                </a:cubicBezTo>
                <a:cubicBezTo>
                  <a:pt x="193309" y="-3660"/>
                  <a:pt x="154227" y="-1735"/>
                  <a:pt x="118469" y="11718"/>
                </a:cubicBezTo>
                <a:cubicBezTo>
                  <a:pt x="82701" y="25179"/>
                  <a:pt x="52051" y="49507"/>
                  <a:pt x="30818" y="81273"/>
                </a:cubicBezTo>
                <a:cubicBezTo>
                  <a:pt x="9593" y="113049"/>
                  <a:pt x="-1151" y="150671"/>
                  <a:pt x="98" y="188865"/>
                </a:cubicBezTo>
                <a:cubicBezTo>
                  <a:pt x="1346" y="227059"/>
                  <a:pt x="14526" y="263899"/>
                  <a:pt x="37790" y="294214"/>
                </a:cubicBezTo>
                <a:cubicBezTo>
                  <a:pt x="61055" y="324530"/>
                  <a:pt x="93226" y="346792"/>
                  <a:pt x="129793" y="357888"/>
                </a:cubicBezTo>
                <a:cubicBezTo>
                  <a:pt x="166360" y="368984"/>
                  <a:pt x="205477" y="368342"/>
                  <a:pt x="241666" y="356059"/>
                </a:cubicBezTo>
                <a:cubicBezTo>
                  <a:pt x="277855" y="343777"/>
                  <a:pt x="309279" y="320468"/>
                  <a:pt x="331533" y="289405"/>
                </a:cubicBezTo>
                <a:cubicBezTo>
                  <a:pt x="353786" y="258342"/>
                  <a:pt x="365761" y="221098"/>
                  <a:pt x="365761" y="182877"/>
                </a:cubicBezTo>
                <a:cubicBezTo>
                  <a:pt x="365761" y="175105"/>
                  <a:pt x="359466" y="168810"/>
                  <a:pt x="351693" y="168810"/>
                </a:cubicBezTo>
                <a:cubicBezTo>
                  <a:pt x="343921" y="168810"/>
                  <a:pt x="337626" y="175105"/>
                  <a:pt x="337626" y="182877"/>
                </a:cubicBezTo>
                <a:cubicBezTo>
                  <a:pt x="337626" y="215207"/>
                  <a:pt x="327497" y="246727"/>
                  <a:pt x="308664" y="273016"/>
                </a:cubicBezTo>
                <a:cubicBezTo>
                  <a:pt x="289831" y="299296"/>
                  <a:pt x="263234" y="319017"/>
                  <a:pt x="232619" y="329410"/>
                </a:cubicBezTo>
                <a:cubicBezTo>
                  <a:pt x="202004" y="339803"/>
                  <a:pt x="168901" y="340348"/>
                  <a:pt x="137961" y="330957"/>
                </a:cubicBezTo>
                <a:cubicBezTo>
                  <a:pt x="107021" y="321576"/>
                  <a:pt x="79800" y="302734"/>
                  <a:pt x="60114" y="277078"/>
                </a:cubicBezTo>
                <a:cubicBezTo>
                  <a:pt x="40428" y="251431"/>
                  <a:pt x="29279" y="220253"/>
                  <a:pt x="28215" y="187942"/>
                </a:cubicBezTo>
                <a:cubicBezTo>
                  <a:pt x="27160" y="155630"/>
                  <a:pt x="36252" y="123793"/>
                  <a:pt x="54214" y="96906"/>
                </a:cubicBezTo>
                <a:cubicBezTo>
                  <a:pt x="72177" y="70019"/>
                  <a:pt x="98114" y="49437"/>
                  <a:pt x="128369" y="38050"/>
                </a:cubicBezTo>
                <a:lnTo>
                  <a:pt x="128369" y="38050"/>
                </a:lnTo>
                <a:close/>
                <a:moveTo>
                  <a:pt x="334619" y="64955"/>
                </a:moveTo>
                <a:cubicBezTo>
                  <a:pt x="339419" y="58844"/>
                  <a:pt x="338355" y="49999"/>
                  <a:pt x="332245" y="45199"/>
                </a:cubicBezTo>
                <a:cubicBezTo>
                  <a:pt x="326134" y="40398"/>
                  <a:pt x="317289" y="41462"/>
                  <a:pt x="312488" y="47573"/>
                </a:cubicBezTo>
                <a:lnTo>
                  <a:pt x="167538" y="232053"/>
                </a:lnTo>
                <a:lnTo>
                  <a:pt x="108410" y="172924"/>
                </a:lnTo>
                <a:cubicBezTo>
                  <a:pt x="102915" y="167429"/>
                  <a:pt x="94008" y="167429"/>
                  <a:pt x="88513" y="172924"/>
                </a:cubicBezTo>
                <a:cubicBezTo>
                  <a:pt x="83018" y="178420"/>
                  <a:pt x="83018" y="187326"/>
                  <a:pt x="88513" y="192821"/>
                </a:cubicBezTo>
                <a:lnTo>
                  <a:pt x="158852" y="263160"/>
                </a:lnTo>
                <a:cubicBezTo>
                  <a:pt x="161700" y="266009"/>
                  <a:pt x="165622" y="267495"/>
                  <a:pt x="169640" y="267257"/>
                </a:cubicBezTo>
                <a:cubicBezTo>
                  <a:pt x="173658" y="267020"/>
                  <a:pt x="177377" y="265068"/>
                  <a:pt x="179865" y="261903"/>
                </a:cubicBezTo>
                <a:lnTo>
                  <a:pt x="334619" y="649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>
            <a:off x="224848" y="6465411"/>
            <a:ext cx="2971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2"/>
          <p:cNvSpPr txBox="1"/>
          <p:nvPr/>
        </p:nvSpPr>
        <p:spPr>
          <a:xfrm>
            <a:off x="769840" y="6616572"/>
            <a:ext cx="2377440" cy="20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dirty="0">
                <a:solidFill>
                  <a:srgbClr val="FFFFFF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Garantia do anonimato e confidencialidade.</a:t>
            </a:r>
            <a:endParaRPr sz="1400" dirty="0">
              <a:solidFill>
                <a:srgbClr val="FFFFFF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185972" y="670477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5" extrusionOk="0">
                <a:moveTo>
                  <a:pt x="128369" y="38050"/>
                </a:moveTo>
                <a:cubicBezTo>
                  <a:pt x="158632" y="26664"/>
                  <a:pt x="191700" y="25038"/>
                  <a:pt x="222930" y="33408"/>
                </a:cubicBezTo>
                <a:cubicBezTo>
                  <a:pt x="230439" y="35422"/>
                  <a:pt x="238149" y="30964"/>
                  <a:pt x="240163" y="23464"/>
                </a:cubicBezTo>
                <a:cubicBezTo>
                  <a:pt x="242176" y="15955"/>
                  <a:pt x="237719" y="8245"/>
                  <a:pt x="230219" y="6231"/>
                </a:cubicBezTo>
                <a:cubicBezTo>
                  <a:pt x="193309" y="-3660"/>
                  <a:pt x="154227" y="-1735"/>
                  <a:pt x="118469" y="11718"/>
                </a:cubicBezTo>
                <a:cubicBezTo>
                  <a:pt x="82701" y="25179"/>
                  <a:pt x="52051" y="49507"/>
                  <a:pt x="30818" y="81273"/>
                </a:cubicBezTo>
                <a:cubicBezTo>
                  <a:pt x="9593" y="113049"/>
                  <a:pt x="-1151" y="150671"/>
                  <a:pt x="98" y="188865"/>
                </a:cubicBezTo>
                <a:cubicBezTo>
                  <a:pt x="1346" y="227059"/>
                  <a:pt x="14526" y="263899"/>
                  <a:pt x="37790" y="294214"/>
                </a:cubicBezTo>
                <a:cubicBezTo>
                  <a:pt x="61055" y="324530"/>
                  <a:pt x="93226" y="346792"/>
                  <a:pt x="129793" y="357888"/>
                </a:cubicBezTo>
                <a:cubicBezTo>
                  <a:pt x="166360" y="368984"/>
                  <a:pt x="205477" y="368342"/>
                  <a:pt x="241666" y="356059"/>
                </a:cubicBezTo>
                <a:cubicBezTo>
                  <a:pt x="277855" y="343777"/>
                  <a:pt x="309279" y="320468"/>
                  <a:pt x="331533" y="289405"/>
                </a:cubicBezTo>
                <a:cubicBezTo>
                  <a:pt x="353786" y="258342"/>
                  <a:pt x="365761" y="221098"/>
                  <a:pt x="365761" y="182877"/>
                </a:cubicBezTo>
                <a:cubicBezTo>
                  <a:pt x="365761" y="175105"/>
                  <a:pt x="359466" y="168810"/>
                  <a:pt x="351693" y="168810"/>
                </a:cubicBezTo>
                <a:cubicBezTo>
                  <a:pt x="343921" y="168810"/>
                  <a:pt x="337626" y="175105"/>
                  <a:pt x="337626" y="182877"/>
                </a:cubicBezTo>
                <a:cubicBezTo>
                  <a:pt x="337626" y="215207"/>
                  <a:pt x="327497" y="246727"/>
                  <a:pt x="308664" y="273016"/>
                </a:cubicBezTo>
                <a:cubicBezTo>
                  <a:pt x="289831" y="299296"/>
                  <a:pt x="263234" y="319017"/>
                  <a:pt x="232619" y="329410"/>
                </a:cubicBezTo>
                <a:cubicBezTo>
                  <a:pt x="202004" y="339803"/>
                  <a:pt x="168901" y="340348"/>
                  <a:pt x="137961" y="330957"/>
                </a:cubicBezTo>
                <a:cubicBezTo>
                  <a:pt x="107021" y="321576"/>
                  <a:pt x="79800" y="302734"/>
                  <a:pt x="60114" y="277078"/>
                </a:cubicBezTo>
                <a:cubicBezTo>
                  <a:pt x="40428" y="251431"/>
                  <a:pt x="29279" y="220253"/>
                  <a:pt x="28215" y="187942"/>
                </a:cubicBezTo>
                <a:cubicBezTo>
                  <a:pt x="27160" y="155630"/>
                  <a:pt x="36252" y="123793"/>
                  <a:pt x="54214" y="96906"/>
                </a:cubicBezTo>
                <a:cubicBezTo>
                  <a:pt x="72177" y="70019"/>
                  <a:pt x="98114" y="49437"/>
                  <a:pt x="128369" y="38050"/>
                </a:cubicBezTo>
                <a:lnTo>
                  <a:pt x="128369" y="38050"/>
                </a:lnTo>
                <a:close/>
                <a:moveTo>
                  <a:pt x="334619" y="64955"/>
                </a:moveTo>
                <a:cubicBezTo>
                  <a:pt x="339419" y="58844"/>
                  <a:pt x="338355" y="49999"/>
                  <a:pt x="332245" y="45199"/>
                </a:cubicBezTo>
                <a:cubicBezTo>
                  <a:pt x="326134" y="40398"/>
                  <a:pt x="317289" y="41462"/>
                  <a:pt x="312488" y="47573"/>
                </a:cubicBezTo>
                <a:lnTo>
                  <a:pt x="167538" y="232053"/>
                </a:lnTo>
                <a:lnTo>
                  <a:pt x="108410" y="172924"/>
                </a:lnTo>
                <a:cubicBezTo>
                  <a:pt x="102915" y="167429"/>
                  <a:pt x="94008" y="167429"/>
                  <a:pt x="88513" y="172924"/>
                </a:cubicBezTo>
                <a:cubicBezTo>
                  <a:pt x="83018" y="178420"/>
                  <a:pt x="83018" y="187326"/>
                  <a:pt x="88513" y="192821"/>
                </a:cubicBezTo>
                <a:lnTo>
                  <a:pt x="158852" y="263160"/>
                </a:lnTo>
                <a:cubicBezTo>
                  <a:pt x="161700" y="266009"/>
                  <a:pt x="165622" y="267495"/>
                  <a:pt x="169640" y="267257"/>
                </a:cubicBezTo>
                <a:cubicBezTo>
                  <a:pt x="173658" y="267020"/>
                  <a:pt x="177377" y="265068"/>
                  <a:pt x="179865" y="261903"/>
                </a:cubicBezTo>
                <a:lnTo>
                  <a:pt x="334619" y="649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cxnSp>
        <p:nvCxnSpPr>
          <p:cNvPr id="147" name="Google Shape;147;p2"/>
          <p:cNvCxnSpPr/>
          <p:nvPr/>
        </p:nvCxnSpPr>
        <p:spPr>
          <a:xfrm>
            <a:off x="197727" y="7423792"/>
            <a:ext cx="2971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2"/>
          <p:cNvSpPr/>
          <p:nvPr/>
        </p:nvSpPr>
        <p:spPr>
          <a:xfrm>
            <a:off x="3429000" y="434924"/>
            <a:ext cx="3462714" cy="4348999"/>
          </a:xfrm>
          <a:prstGeom prst="rect">
            <a:avLst/>
          </a:prstGeom>
          <a:solidFill>
            <a:srgbClr val="121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3771459" y="1059353"/>
            <a:ext cx="2841600" cy="25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dirty="0">
                <a:solidFill>
                  <a:schemeClr val="lt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No âmbito do </a:t>
            </a:r>
            <a:r>
              <a:rPr lang="pt-PT" sz="1600" dirty="0">
                <a:solidFill>
                  <a:srgbClr val="F087B4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Observatório para a Igualdade de Género e a Não Discriminação</a:t>
            </a:r>
            <a:r>
              <a:rPr lang="pt-PT" sz="1600" dirty="0">
                <a:solidFill>
                  <a:schemeClr val="lt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, a Câmara Municipal de Vila Real procedeu à aplicação de um inquérito por questionário às pessoas que ali exercem atividade com o objetivo de recolher informação que permita melhorar as práticas do município no que respeita à promoção da igualdade de género e não discriminação.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150" name="Google Shape;150;p2"/>
          <p:cNvSpPr txBox="1"/>
          <p:nvPr/>
        </p:nvSpPr>
        <p:spPr>
          <a:xfrm>
            <a:off x="3774382" y="5567907"/>
            <a:ext cx="297180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dirty="0">
                <a:solidFill>
                  <a:schemeClr val="lt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O </a:t>
            </a:r>
            <a:r>
              <a:rPr lang="pt-PT" sz="1600" dirty="0">
                <a:solidFill>
                  <a:srgbClr val="0E172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Município de Vila Real </a:t>
            </a:r>
            <a:r>
              <a:rPr lang="pt-PT" sz="1600" dirty="0">
                <a:solidFill>
                  <a:schemeClr val="lt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conta com um total de 554 colaboradores, dos quais 57 não possuem email conhecido ou disponibilizado (dados que se reportam ao período de aplicação do questionário – setembro e outubro de 2024). </a:t>
            </a:r>
            <a:endParaRPr sz="1600" dirty="0">
              <a:latin typeface="Aptos Display" panose="020B00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dirty="0">
                <a:solidFill>
                  <a:schemeClr val="lt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Dos 497 questionários enviados por email a todos/as os/as colaboradores/as que dispunham de e-mail conhecido, foram </a:t>
            </a:r>
            <a:r>
              <a:rPr lang="pt-PT" sz="1600" dirty="0">
                <a:solidFill>
                  <a:srgbClr val="0E172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rececionadas 60</a:t>
            </a:r>
            <a:r>
              <a:rPr lang="pt-PT" sz="1600" dirty="0">
                <a:solidFill>
                  <a:schemeClr val="lt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, representando uma </a:t>
            </a:r>
            <a:r>
              <a:rPr lang="pt-PT" sz="1600" dirty="0">
                <a:solidFill>
                  <a:srgbClr val="0E172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taxa de resposta de 12%. 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</p:txBody>
      </p:sp>
      <p:sp>
        <p:nvSpPr>
          <p:cNvPr id="151" name="Google Shape;151;p2"/>
          <p:cNvSpPr txBox="1"/>
          <p:nvPr/>
        </p:nvSpPr>
        <p:spPr>
          <a:xfrm>
            <a:off x="753903" y="5570521"/>
            <a:ext cx="2580198" cy="24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dirty="0">
                <a:solidFill>
                  <a:srgbClr val="FFFFFF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Questionário online aplicado </a:t>
            </a:r>
            <a:r>
              <a:rPr lang="pt-PT" dirty="0">
                <a:solidFill>
                  <a:srgbClr val="FFFFFF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através de e-mail e enviado pelo </a:t>
            </a:r>
            <a:r>
              <a:rPr lang="pt-PT" sz="1400" dirty="0">
                <a:solidFill>
                  <a:srgbClr val="FFFFFF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Município de Vila Real. </a:t>
            </a:r>
            <a:endParaRPr sz="1400" dirty="0">
              <a:solidFill>
                <a:schemeClr val="dk1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728755" y="7517877"/>
            <a:ext cx="2377440" cy="20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dirty="0">
                <a:solidFill>
                  <a:srgbClr val="FFFFFF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Versão </a:t>
            </a:r>
            <a:r>
              <a:rPr lang="pt-PT" sz="1400" i="1" dirty="0" err="1">
                <a:solidFill>
                  <a:srgbClr val="FFFFFF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fact</a:t>
            </a:r>
            <a:r>
              <a:rPr lang="pt-PT" sz="1400" i="1" dirty="0">
                <a:solidFill>
                  <a:srgbClr val="FFFFFF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 </a:t>
            </a:r>
            <a:r>
              <a:rPr lang="pt-PT" sz="1400" i="1" dirty="0" err="1">
                <a:solidFill>
                  <a:srgbClr val="FFFFFF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sheets</a:t>
            </a:r>
            <a:r>
              <a:rPr lang="pt-PT" sz="1400" dirty="0">
                <a:solidFill>
                  <a:srgbClr val="FFFFFF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 com análise parcial dos dados, relativos à dimensão da conciliação entre a vida profissional, familiar e pessoal (uma das onze dimensões do questionário completo).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206456" y="7567067"/>
            <a:ext cx="365760" cy="365759"/>
          </a:xfrm>
          <a:custGeom>
            <a:avLst/>
            <a:gdLst/>
            <a:ahLst/>
            <a:cxnLst/>
            <a:rect l="l" t="t" r="r" b="b"/>
            <a:pathLst>
              <a:path w="365760" h="365765" extrusionOk="0">
                <a:moveTo>
                  <a:pt x="128369" y="38050"/>
                </a:moveTo>
                <a:cubicBezTo>
                  <a:pt x="158632" y="26664"/>
                  <a:pt x="191700" y="25038"/>
                  <a:pt x="222930" y="33408"/>
                </a:cubicBezTo>
                <a:cubicBezTo>
                  <a:pt x="230439" y="35422"/>
                  <a:pt x="238149" y="30964"/>
                  <a:pt x="240163" y="23464"/>
                </a:cubicBezTo>
                <a:cubicBezTo>
                  <a:pt x="242176" y="15955"/>
                  <a:pt x="237719" y="8245"/>
                  <a:pt x="230219" y="6231"/>
                </a:cubicBezTo>
                <a:cubicBezTo>
                  <a:pt x="193309" y="-3660"/>
                  <a:pt x="154227" y="-1735"/>
                  <a:pt x="118469" y="11718"/>
                </a:cubicBezTo>
                <a:cubicBezTo>
                  <a:pt x="82701" y="25179"/>
                  <a:pt x="52051" y="49507"/>
                  <a:pt x="30818" y="81273"/>
                </a:cubicBezTo>
                <a:cubicBezTo>
                  <a:pt x="9593" y="113049"/>
                  <a:pt x="-1151" y="150671"/>
                  <a:pt x="98" y="188865"/>
                </a:cubicBezTo>
                <a:cubicBezTo>
                  <a:pt x="1346" y="227059"/>
                  <a:pt x="14526" y="263899"/>
                  <a:pt x="37790" y="294214"/>
                </a:cubicBezTo>
                <a:cubicBezTo>
                  <a:pt x="61055" y="324530"/>
                  <a:pt x="93226" y="346792"/>
                  <a:pt x="129793" y="357888"/>
                </a:cubicBezTo>
                <a:cubicBezTo>
                  <a:pt x="166360" y="368984"/>
                  <a:pt x="205477" y="368342"/>
                  <a:pt x="241666" y="356059"/>
                </a:cubicBezTo>
                <a:cubicBezTo>
                  <a:pt x="277855" y="343777"/>
                  <a:pt x="309279" y="320468"/>
                  <a:pt x="331533" y="289405"/>
                </a:cubicBezTo>
                <a:cubicBezTo>
                  <a:pt x="353786" y="258342"/>
                  <a:pt x="365761" y="221098"/>
                  <a:pt x="365761" y="182877"/>
                </a:cubicBezTo>
                <a:cubicBezTo>
                  <a:pt x="365761" y="175105"/>
                  <a:pt x="359466" y="168810"/>
                  <a:pt x="351693" y="168810"/>
                </a:cubicBezTo>
                <a:cubicBezTo>
                  <a:pt x="343921" y="168810"/>
                  <a:pt x="337626" y="175105"/>
                  <a:pt x="337626" y="182877"/>
                </a:cubicBezTo>
                <a:cubicBezTo>
                  <a:pt x="337626" y="215207"/>
                  <a:pt x="327497" y="246727"/>
                  <a:pt x="308664" y="273016"/>
                </a:cubicBezTo>
                <a:cubicBezTo>
                  <a:pt x="289831" y="299296"/>
                  <a:pt x="263234" y="319017"/>
                  <a:pt x="232619" y="329410"/>
                </a:cubicBezTo>
                <a:cubicBezTo>
                  <a:pt x="202004" y="339803"/>
                  <a:pt x="168901" y="340348"/>
                  <a:pt x="137961" y="330957"/>
                </a:cubicBezTo>
                <a:cubicBezTo>
                  <a:pt x="107021" y="321576"/>
                  <a:pt x="79800" y="302734"/>
                  <a:pt x="60114" y="277078"/>
                </a:cubicBezTo>
                <a:cubicBezTo>
                  <a:pt x="40428" y="251431"/>
                  <a:pt x="29279" y="220253"/>
                  <a:pt x="28215" y="187942"/>
                </a:cubicBezTo>
                <a:cubicBezTo>
                  <a:pt x="27160" y="155630"/>
                  <a:pt x="36252" y="123793"/>
                  <a:pt x="54214" y="96906"/>
                </a:cubicBezTo>
                <a:cubicBezTo>
                  <a:pt x="72177" y="70019"/>
                  <a:pt x="98114" y="49437"/>
                  <a:pt x="128369" y="38050"/>
                </a:cubicBezTo>
                <a:lnTo>
                  <a:pt x="128369" y="38050"/>
                </a:lnTo>
                <a:close/>
                <a:moveTo>
                  <a:pt x="334619" y="64955"/>
                </a:moveTo>
                <a:cubicBezTo>
                  <a:pt x="339419" y="58844"/>
                  <a:pt x="338355" y="49999"/>
                  <a:pt x="332245" y="45199"/>
                </a:cubicBezTo>
                <a:cubicBezTo>
                  <a:pt x="326134" y="40398"/>
                  <a:pt x="317289" y="41462"/>
                  <a:pt x="312488" y="47573"/>
                </a:cubicBezTo>
                <a:lnTo>
                  <a:pt x="167538" y="232053"/>
                </a:lnTo>
                <a:lnTo>
                  <a:pt x="108410" y="172924"/>
                </a:lnTo>
                <a:cubicBezTo>
                  <a:pt x="102915" y="167429"/>
                  <a:pt x="94008" y="167429"/>
                  <a:pt x="88513" y="172924"/>
                </a:cubicBezTo>
                <a:cubicBezTo>
                  <a:pt x="83018" y="178420"/>
                  <a:pt x="83018" y="187326"/>
                  <a:pt x="88513" y="192821"/>
                </a:cubicBezTo>
                <a:lnTo>
                  <a:pt x="158852" y="263160"/>
                </a:lnTo>
                <a:cubicBezTo>
                  <a:pt x="161700" y="266009"/>
                  <a:pt x="165622" y="267495"/>
                  <a:pt x="169640" y="267257"/>
                </a:cubicBezTo>
                <a:cubicBezTo>
                  <a:pt x="173658" y="267020"/>
                  <a:pt x="177377" y="265068"/>
                  <a:pt x="179865" y="261903"/>
                </a:cubicBezTo>
                <a:lnTo>
                  <a:pt x="334619" y="649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1516A5EE-D283-A804-AC7E-BDC247863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>
            <a:extLst>
              <a:ext uri="{FF2B5EF4-FFF2-40B4-BE49-F238E27FC236}">
                <a16:creationId xmlns:a16="http://schemas.microsoft.com/office/drawing/2014/main" id="{C0541E14-2F62-DB68-186C-97C8B0391B2A}"/>
              </a:ext>
            </a:extLst>
          </p:cNvPr>
          <p:cNvSpPr/>
          <p:nvPr/>
        </p:nvSpPr>
        <p:spPr>
          <a:xfrm>
            <a:off x="-57873" y="-14657"/>
            <a:ext cx="6950598" cy="1883371"/>
          </a:xfrm>
          <a:prstGeom prst="rect">
            <a:avLst/>
          </a:prstGeom>
          <a:solidFill>
            <a:srgbClr val="131C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3">
            <a:extLst>
              <a:ext uri="{FF2B5EF4-FFF2-40B4-BE49-F238E27FC236}">
                <a16:creationId xmlns:a16="http://schemas.microsoft.com/office/drawing/2014/main" id="{31C75420-19DE-AB8D-6D56-1B3ABD24C7E1}"/>
              </a:ext>
            </a:extLst>
          </p:cNvPr>
          <p:cNvGrpSpPr/>
          <p:nvPr/>
        </p:nvGrpSpPr>
        <p:grpSpPr>
          <a:xfrm>
            <a:off x="172987" y="1963995"/>
            <a:ext cx="4462206" cy="526108"/>
            <a:chOff x="0" y="200967"/>
            <a:chExt cx="2941093" cy="526111"/>
          </a:xfrm>
        </p:grpSpPr>
        <p:sp>
          <p:nvSpPr>
            <p:cNvPr id="160" name="Google Shape;160;p3">
              <a:extLst>
                <a:ext uri="{FF2B5EF4-FFF2-40B4-BE49-F238E27FC236}">
                  <a16:creationId xmlns:a16="http://schemas.microsoft.com/office/drawing/2014/main" id="{FF6288DB-825A-9E57-3BC1-695C58DE0890}"/>
                </a:ext>
              </a:extLst>
            </p:cNvPr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  <p:sp>
          <p:nvSpPr>
            <p:cNvPr id="161" name="Google Shape;161;p3">
              <a:extLst>
                <a:ext uri="{FF2B5EF4-FFF2-40B4-BE49-F238E27FC236}">
                  <a16:creationId xmlns:a16="http://schemas.microsoft.com/office/drawing/2014/main" id="{758EFB43-1B31-F49D-9E1A-290C511060C9}"/>
                </a:ext>
              </a:extLst>
            </p:cNvPr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pic>
        <p:nvPicPr>
          <p:cNvPr id="162" name="Google Shape;162;p3" descr="Uma imagem com captura de ecrã, Gráficos, design gráfico, Tipo de letra&#10;&#10;Descrição gerada automaticamente">
            <a:extLst>
              <a:ext uri="{FF2B5EF4-FFF2-40B4-BE49-F238E27FC236}">
                <a16:creationId xmlns:a16="http://schemas.microsoft.com/office/drawing/2014/main" id="{081D4D89-96D0-A3D8-8D28-DA07AC3728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633" t="17718" r="31419" b="35330"/>
          <a:stretch/>
        </p:blipFill>
        <p:spPr>
          <a:xfrm>
            <a:off x="5554500" y="275778"/>
            <a:ext cx="1063332" cy="1025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3">
            <a:extLst>
              <a:ext uri="{FF2B5EF4-FFF2-40B4-BE49-F238E27FC236}">
                <a16:creationId xmlns:a16="http://schemas.microsoft.com/office/drawing/2014/main" id="{BB012594-4F26-8FF0-40BD-01FAAFBD7CDD}"/>
              </a:ext>
            </a:extLst>
          </p:cNvPr>
          <p:cNvGrpSpPr/>
          <p:nvPr/>
        </p:nvGrpSpPr>
        <p:grpSpPr>
          <a:xfrm>
            <a:off x="240168" y="166851"/>
            <a:ext cx="577085" cy="1302326"/>
            <a:chOff x="182144" y="310343"/>
            <a:chExt cx="606030" cy="1363294"/>
          </a:xfrm>
        </p:grpSpPr>
        <p:sp>
          <p:nvSpPr>
            <p:cNvPr id="164" name="Google Shape;164;p3">
              <a:extLst>
                <a:ext uri="{FF2B5EF4-FFF2-40B4-BE49-F238E27FC236}">
                  <a16:creationId xmlns:a16="http://schemas.microsoft.com/office/drawing/2014/main" id="{16282ABB-828B-BE00-2723-F7BA6C4EBCCC}"/>
                </a:ext>
              </a:extLst>
            </p:cNvPr>
            <p:cNvSpPr/>
            <p:nvPr/>
          </p:nvSpPr>
          <p:spPr>
            <a:xfrm>
              <a:off x="182144" y="31034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>
              <a:extLst>
                <a:ext uri="{FF2B5EF4-FFF2-40B4-BE49-F238E27FC236}">
                  <a16:creationId xmlns:a16="http://schemas.microsoft.com/office/drawing/2014/main" id="{2D4E0592-0310-CE2C-8C16-85431937CFE1}"/>
                </a:ext>
              </a:extLst>
            </p:cNvPr>
            <p:cNvSpPr/>
            <p:nvPr/>
          </p:nvSpPr>
          <p:spPr>
            <a:xfrm>
              <a:off x="182144" y="559716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>
              <a:extLst>
                <a:ext uri="{FF2B5EF4-FFF2-40B4-BE49-F238E27FC236}">
                  <a16:creationId xmlns:a16="http://schemas.microsoft.com/office/drawing/2014/main" id="{6B9D81E0-BA74-E135-D068-369E7882755D}"/>
                </a:ext>
              </a:extLst>
            </p:cNvPr>
            <p:cNvSpPr/>
            <p:nvPr/>
          </p:nvSpPr>
          <p:spPr>
            <a:xfrm>
              <a:off x="182144" y="809877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>
              <a:extLst>
                <a:ext uri="{FF2B5EF4-FFF2-40B4-BE49-F238E27FC236}">
                  <a16:creationId xmlns:a16="http://schemas.microsoft.com/office/drawing/2014/main" id="{2BD9D6FF-C3A0-9703-B567-668EC5B942DB}"/>
                </a:ext>
              </a:extLst>
            </p:cNvPr>
            <p:cNvSpPr/>
            <p:nvPr/>
          </p:nvSpPr>
          <p:spPr>
            <a:xfrm>
              <a:off x="182144" y="105925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>
              <a:extLst>
                <a:ext uri="{FF2B5EF4-FFF2-40B4-BE49-F238E27FC236}">
                  <a16:creationId xmlns:a16="http://schemas.microsoft.com/office/drawing/2014/main" id="{4CF09D56-F297-DC73-0D64-9A5528F29D95}"/>
                </a:ext>
              </a:extLst>
            </p:cNvPr>
            <p:cNvSpPr/>
            <p:nvPr/>
          </p:nvSpPr>
          <p:spPr>
            <a:xfrm>
              <a:off x="182144" y="130941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>
              <a:extLst>
                <a:ext uri="{FF2B5EF4-FFF2-40B4-BE49-F238E27FC236}">
                  <a16:creationId xmlns:a16="http://schemas.microsoft.com/office/drawing/2014/main" id="{7060472B-3334-9E65-2630-320D8C389D01}"/>
                </a:ext>
              </a:extLst>
            </p:cNvPr>
            <p:cNvSpPr/>
            <p:nvPr/>
          </p:nvSpPr>
          <p:spPr>
            <a:xfrm>
              <a:off x="182144" y="155878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>
              <a:extLst>
                <a:ext uri="{FF2B5EF4-FFF2-40B4-BE49-F238E27FC236}">
                  <a16:creationId xmlns:a16="http://schemas.microsoft.com/office/drawing/2014/main" id="{C4C5C406-E962-AAA8-9D45-81DE2DCB98B3}"/>
                </a:ext>
              </a:extLst>
            </p:cNvPr>
            <p:cNvSpPr/>
            <p:nvPr/>
          </p:nvSpPr>
          <p:spPr>
            <a:xfrm>
              <a:off x="425054" y="31034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>
              <a:extLst>
                <a:ext uri="{FF2B5EF4-FFF2-40B4-BE49-F238E27FC236}">
                  <a16:creationId xmlns:a16="http://schemas.microsoft.com/office/drawing/2014/main" id="{0B82A4BC-74F3-7369-9CD6-A430EF5BC952}"/>
                </a:ext>
              </a:extLst>
            </p:cNvPr>
            <p:cNvSpPr/>
            <p:nvPr/>
          </p:nvSpPr>
          <p:spPr>
            <a:xfrm>
              <a:off x="425054" y="559716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>
              <a:extLst>
                <a:ext uri="{FF2B5EF4-FFF2-40B4-BE49-F238E27FC236}">
                  <a16:creationId xmlns:a16="http://schemas.microsoft.com/office/drawing/2014/main" id="{C3E33B99-E3F9-A7B4-2235-2531192647F6}"/>
                </a:ext>
              </a:extLst>
            </p:cNvPr>
            <p:cNvSpPr/>
            <p:nvPr/>
          </p:nvSpPr>
          <p:spPr>
            <a:xfrm>
              <a:off x="425054" y="809877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>
              <a:extLst>
                <a:ext uri="{FF2B5EF4-FFF2-40B4-BE49-F238E27FC236}">
                  <a16:creationId xmlns:a16="http://schemas.microsoft.com/office/drawing/2014/main" id="{BA82FA78-AE0B-FE67-230E-34A75F13430A}"/>
                </a:ext>
              </a:extLst>
            </p:cNvPr>
            <p:cNvSpPr/>
            <p:nvPr/>
          </p:nvSpPr>
          <p:spPr>
            <a:xfrm>
              <a:off x="425054" y="105925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>
              <a:extLst>
                <a:ext uri="{FF2B5EF4-FFF2-40B4-BE49-F238E27FC236}">
                  <a16:creationId xmlns:a16="http://schemas.microsoft.com/office/drawing/2014/main" id="{C4768A85-C34E-07A1-557C-7970C53254CD}"/>
                </a:ext>
              </a:extLst>
            </p:cNvPr>
            <p:cNvSpPr/>
            <p:nvPr/>
          </p:nvSpPr>
          <p:spPr>
            <a:xfrm>
              <a:off x="425054" y="130941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>
              <a:extLst>
                <a:ext uri="{FF2B5EF4-FFF2-40B4-BE49-F238E27FC236}">
                  <a16:creationId xmlns:a16="http://schemas.microsoft.com/office/drawing/2014/main" id="{D1E8F17E-612F-61AD-229E-1B6770B00974}"/>
                </a:ext>
              </a:extLst>
            </p:cNvPr>
            <p:cNvSpPr/>
            <p:nvPr/>
          </p:nvSpPr>
          <p:spPr>
            <a:xfrm>
              <a:off x="425054" y="155878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>
              <a:extLst>
                <a:ext uri="{FF2B5EF4-FFF2-40B4-BE49-F238E27FC236}">
                  <a16:creationId xmlns:a16="http://schemas.microsoft.com/office/drawing/2014/main" id="{C399DA16-DDDE-821E-19E1-E944F56C1BD1}"/>
                </a:ext>
              </a:extLst>
            </p:cNvPr>
            <p:cNvSpPr/>
            <p:nvPr/>
          </p:nvSpPr>
          <p:spPr>
            <a:xfrm>
              <a:off x="667134" y="31034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>
              <a:extLst>
                <a:ext uri="{FF2B5EF4-FFF2-40B4-BE49-F238E27FC236}">
                  <a16:creationId xmlns:a16="http://schemas.microsoft.com/office/drawing/2014/main" id="{3027F15F-F2A4-1905-01B9-6B4A92ADF206}"/>
                </a:ext>
              </a:extLst>
            </p:cNvPr>
            <p:cNvSpPr/>
            <p:nvPr/>
          </p:nvSpPr>
          <p:spPr>
            <a:xfrm>
              <a:off x="667134" y="559716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>
              <a:extLst>
                <a:ext uri="{FF2B5EF4-FFF2-40B4-BE49-F238E27FC236}">
                  <a16:creationId xmlns:a16="http://schemas.microsoft.com/office/drawing/2014/main" id="{5F1644CE-CC8D-E2A8-F3B8-C5D5FFC0AE2A}"/>
                </a:ext>
              </a:extLst>
            </p:cNvPr>
            <p:cNvSpPr/>
            <p:nvPr/>
          </p:nvSpPr>
          <p:spPr>
            <a:xfrm>
              <a:off x="667134" y="809877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>
              <a:extLst>
                <a:ext uri="{FF2B5EF4-FFF2-40B4-BE49-F238E27FC236}">
                  <a16:creationId xmlns:a16="http://schemas.microsoft.com/office/drawing/2014/main" id="{BB2B827D-D02E-6B69-DC31-DDD548ABA05A}"/>
                </a:ext>
              </a:extLst>
            </p:cNvPr>
            <p:cNvSpPr/>
            <p:nvPr/>
          </p:nvSpPr>
          <p:spPr>
            <a:xfrm>
              <a:off x="667134" y="105925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">
              <a:extLst>
                <a:ext uri="{FF2B5EF4-FFF2-40B4-BE49-F238E27FC236}">
                  <a16:creationId xmlns:a16="http://schemas.microsoft.com/office/drawing/2014/main" id="{35FA4E58-6A66-B3E9-6E74-BB2D0EF9C4F0}"/>
                </a:ext>
              </a:extLst>
            </p:cNvPr>
            <p:cNvSpPr/>
            <p:nvPr/>
          </p:nvSpPr>
          <p:spPr>
            <a:xfrm>
              <a:off x="667134" y="130941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>
              <a:extLst>
                <a:ext uri="{FF2B5EF4-FFF2-40B4-BE49-F238E27FC236}">
                  <a16:creationId xmlns:a16="http://schemas.microsoft.com/office/drawing/2014/main" id="{90369EC0-B15B-286C-9157-F58895B39F44}"/>
                </a:ext>
              </a:extLst>
            </p:cNvPr>
            <p:cNvSpPr/>
            <p:nvPr/>
          </p:nvSpPr>
          <p:spPr>
            <a:xfrm>
              <a:off x="667134" y="155878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3">
            <a:extLst>
              <a:ext uri="{FF2B5EF4-FFF2-40B4-BE49-F238E27FC236}">
                <a16:creationId xmlns:a16="http://schemas.microsoft.com/office/drawing/2014/main" id="{B81CAAA3-E7C0-5372-1128-06957220C9C6}"/>
              </a:ext>
            </a:extLst>
          </p:cNvPr>
          <p:cNvGrpSpPr/>
          <p:nvPr/>
        </p:nvGrpSpPr>
        <p:grpSpPr>
          <a:xfrm>
            <a:off x="3840093" y="1963995"/>
            <a:ext cx="2940681" cy="526108"/>
            <a:chOff x="0" y="200967"/>
            <a:chExt cx="2941093" cy="526111"/>
          </a:xfrm>
        </p:grpSpPr>
        <p:sp>
          <p:nvSpPr>
            <p:cNvPr id="183" name="Google Shape;183;p3">
              <a:extLst>
                <a:ext uri="{FF2B5EF4-FFF2-40B4-BE49-F238E27FC236}">
                  <a16:creationId xmlns:a16="http://schemas.microsoft.com/office/drawing/2014/main" id="{419A3104-AE73-69D0-DD8F-64A9F99507D0}"/>
                </a:ext>
              </a:extLst>
            </p:cNvPr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  <p:sp>
          <p:nvSpPr>
            <p:cNvPr id="184" name="Google Shape;184;p3">
              <a:extLst>
                <a:ext uri="{FF2B5EF4-FFF2-40B4-BE49-F238E27FC236}">
                  <a16:creationId xmlns:a16="http://schemas.microsoft.com/office/drawing/2014/main" id="{594B50A8-5A84-A121-A4DB-EB9029A1691E}"/>
                </a:ext>
              </a:extLst>
            </p:cNvPr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pic>
        <p:nvPicPr>
          <p:cNvPr id="185" name="Google Shape;185;p3">
            <a:extLst>
              <a:ext uri="{FF2B5EF4-FFF2-40B4-BE49-F238E27FC236}">
                <a16:creationId xmlns:a16="http://schemas.microsoft.com/office/drawing/2014/main" id="{4C2AFE5D-FAD5-5A56-8568-1655A39BE6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39527" b="74251"/>
          <a:stretch/>
        </p:blipFill>
        <p:spPr>
          <a:xfrm>
            <a:off x="5840299" y="1959543"/>
            <a:ext cx="723018" cy="30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">
            <a:extLst>
              <a:ext uri="{FF2B5EF4-FFF2-40B4-BE49-F238E27FC236}">
                <a16:creationId xmlns:a16="http://schemas.microsoft.com/office/drawing/2014/main" id="{B86DF2D6-A551-D127-7528-6E26DF92F2B5}"/>
              </a:ext>
            </a:extLst>
          </p:cNvPr>
          <p:cNvSpPr txBox="1"/>
          <p:nvPr/>
        </p:nvSpPr>
        <p:spPr>
          <a:xfrm>
            <a:off x="1389082" y="455772"/>
            <a:ext cx="3013000" cy="45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DADOS GERAIS </a:t>
            </a:r>
            <a:r>
              <a:rPr lang="pt-PT" sz="20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">
            <a:extLst>
              <a:ext uri="{FF2B5EF4-FFF2-40B4-BE49-F238E27FC236}">
                <a16:creationId xmlns:a16="http://schemas.microsoft.com/office/drawing/2014/main" id="{B1E60F62-74E8-463C-511C-8B390A2DBA9E}"/>
              </a:ext>
            </a:extLst>
          </p:cNvPr>
          <p:cNvSpPr txBox="1"/>
          <p:nvPr/>
        </p:nvSpPr>
        <p:spPr>
          <a:xfrm>
            <a:off x="1255143" y="788517"/>
            <a:ext cx="3304608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RESPONDENTES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3">
            <a:extLst>
              <a:ext uri="{FF2B5EF4-FFF2-40B4-BE49-F238E27FC236}">
                <a16:creationId xmlns:a16="http://schemas.microsoft.com/office/drawing/2014/main" id="{02DD1F5A-8ECC-E305-91CB-B90C01CBAC24}"/>
              </a:ext>
            </a:extLst>
          </p:cNvPr>
          <p:cNvCxnSpPr/>
          <p:nvPr/>
        </p:nvCxnSpPr>
        <p:spPr>
          <a:xfrm>
            <a:off x="1456211" y="1413330"/>
            <a:ext cx="981075" cy="0"/>
          </a:xfrm>
          <a:prstGeom prst="straightConnector1">
            <a:avLst/>
          </a:prstGeom>
          <a:noFill/>
          <a:ln w="76200" cap="sq" cmpd="sng">
            <a:solidFill>
              <a:srgbClr val="E5ECF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2" name="Google Shape;192;p3">
            <a:extLst>
              <a:ext uri="{FF2B5EF4-FFF2-40B4-BE49-F238E27FC236}">
                <a16:creationId xmlns:a16="http://schemas.microsoft.com/office/drawing/2014/main" id="{7446D8DC-4CFE-178E-BA31-F66CA9EFC019}"/>
              </a:ext>
            </a:extLst>
          </p:cNvPr>
          <p:cNvGrpSpPr/>
          <p:nvPr/>
        </p:nvGrpSpPr>
        <p:grpSpPr>
          <a:xfrm>
            <a:off x="172987" y="5304514"/>
            <a:ext cx="4462206" cy="526108"/>
            <a:chOff x="0" y="200967"/>
            <a:chExt cx="2941093" cy="526111"/>
          </a:xfrm>
        </p:grpSpPr>
        <p:sp>
          <p:nvSpPr>
            <p:cNvPr id="193" name="Google Shape;193;p3">
              <a:extLst>
                <a:ext uri="{FF2B5EF4-FFF2-40B4-BE49-F238E27FC236}">
                  <a16:creationId xmlns:a16="http://schemas.microsoft.com/office/drawing/2014/main" id="{265F9DAA-816F-28E4-B3FF-E27037FA21F9}"/>
                </a:ext>
              </a:extLst>
            </p:cNvPr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  <p:sp>
          <p:nvSpPr>
            <p:cNvPr id="194" name="Google Shape;194;p3">
              <a:extLst>
                <a:ext uri="{FF2B5EF4-FFF2-40B4-BE49-F238E27FC236}">
                  <a16:creationId xmlns:a16="http://schemas.microsoft.com/office/drawing/2014/main" id="{515CD35D-F6BE-77AB-EE5A-4A4CE19CA41C}"/>
                </a:ext>
              </a:extLst>
            </p:cNvPr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grpSp>
        <p:nvGrpSpPr>
          <p:cNvPr id="195" name="Google Shape;195;p3">
            <a:extLst>
              <a:ext uri="{FF2B5EF4-FFF2-40B4-BE49-F238E27FC236}">
                <a16:creationId xmlns:a16="http://schemas.microsoft.com/office/drawing/2014/main" id="{FBA073EF-3E86-3F82-FBB9-54FC8893F890}"/>
              </a:ext>
            </a:extLst>
          </p:cNvPr>
          <p:cNvGrpSpPr/>
          <p:nvPr/>
        </p:nvGrpSpPr>
        <p:grpSpPr>
          <a:xfrm>
            <a:off x="3840093" y="5304514"/>
            <a:ext cx="2940681" cy="526108"/>
            <a:chOff x="0" y="200967"/>
            <a:chExt cx="2941093" cy="526111"/>
          </a:xfrm>
        </p:grpSpPr>
        <p:sp>
          <p:nvSpPr>
            <p:cNvPr id="196" name="Google Shape;196;p3">
              <a:extLst>
                <a:ext uri="{FF2B5EF4-FFF2-40B4-BE49-F238E27FC236}">
                  <a16:creationId xmlns:a16="http://schemas.microsoft.com/office/drawing/2014/main" id="{2C0729FA-6910-1B03-3006-94639A76E0A4}"/>
                </a:ext>
              </a:extLst>
            </p:cNvPr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  <p:sp>
          <p:nvSpPr>
            <p:cNvPr id="197" name="Google Shape;197;p3">
              <a:extLst>
                <a:ext uri="{FF2B5EF4-FFF2-40B4-BE49-F238E27FC236}">
                  <a16:creationId xmlns:a16="http://schemas.microsoft.com/office/drawing/2014/main" id="{69C089C7-E331-85C1-27EC-81585565EBB0}"/>
                </a:ext>
              </a:extLst>
            </p:cNvPr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pic>
        <p:nvPicPr>
          <p:cNvPr id="198" name="Google Shape;198;p3">
            <a:extLst>
              <a:ext uri="{FF2B5EF4-FFF2-40B4-BE49-F238E27FC236}">
                <a16:creationId xmlns:a16="http://schemas.microsoft.com/office/drawing/2014/main" id="{C4330378-321C-2B7A-72CE-51657B311E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39527" b="74251"/>
          <a:stretch/>
        </p:blipFill>
        <p:spPr>
          <a:xfrm>
            <a:off x="5840299" y="5300062"/>
            <a:ext cx="723018" cy="307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">
            <a:extLst>
              <a:ext uri="{FF2B5EF4-FFF2-40B4-BE49-F238E27FC236}">
                <a16:creationId xmlns:a16="http://schemas.microsoft.com/office/drawing/2014/main" id="{BB87BE96-43D3-EE55-A0C3-9A444CD5968D}"/>
              </a:ext>
            </a:extLst>
          </p:cNvPr>
          <p:cNvGrpSpPr/>
          <p:nvPr/>
        </p:nvGrpSpPr>
        <p:grpSpPr>
          <a:xfrm>
            <a:off x="195274" y="7829760"/>
            <a:ext cx="4462206" cy="526108"/>
            <a:chOff x="0" y="200967"/>
            <a:chExt cx="2941093" cy="526111"/>
          </a:xfrm>
        </p:grpSpPr>
        <p:sp>
          <p:nvSpPr>
            <p:cNvPr id="200" name="Google Shape;200;p3">
              <a:extLst>
                <a:ext uri="{FF2B5EF4-FFF2-40B4-BE49-F238E27FC236}">
                  <a16:creationId xmlns:a16="http://schemas.microsoft.com/office/drawing/2014/main" id="{1B5CEE96-28A5-61E2-EFA8-507A0EF18941}"/>
                </a:ext>
              </a:extLst>
            </p:cNvPr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  <p:sp>
          <p:nvSpPr>
            <p:cNvPr id="201" name="Google Shape;201;p3">
              <a:extLst>
                <a:ext uri="{FF2B5EF4-FFF2-40B4-BE49-F238E27FC236}">
                  <a16:creationId xmlns:a16="http://schemas.microsoft.com/office/drawing/2014/main" id="{42508E14-359F-173C-DC8D-3045B3835CDF}"/>
                </a:ext>
              </a:extLst>
            </p:cNvPr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grpSp>
        <p:nvGrpSpPr>
          <p:cNvPr id="202" name="Google Shape;202;p3">
            <a:extLst>
              <a:ext uri="{FF2B5EF4-FFF2-40B4-BE49-F238E27FC236}">
                <a16:creationId xmlns:a16="http://schemas.microsoft.com/office/drawing/2014/main" id="{7B64CF70-82BF-E898-6603-B4122F59D1FB}"/>
              </a:ext>
            </a:extLst>
          </p:cNvPr>
          <p:cNvGrpSpPr/>
          <p:nvPr/>
        </p:nvGrpSpPr>
        <p:grpSpPr>
          <a:xfrm>
            <a:off x="3862380" y="7829760"/>
            <a:ext cx="2940681" cy="526108"/>
            <a:chOff x="0" y="200967"/>
            <a:chExt cx="2941093" cy="526111"/>
          </a:xfrm>
        </p:grpSpPr>
        <p:sp>
          <p:nvSpPr>
            <p:cNvPr id="203" name="Google Shape;203;p3">
              <a:extLst>
                <a:ext uri="{FF2B5EF4-FFF2-40B4-BE49-F238E27FC236}">
                  <a16:creationId xmlns:a16="http://schemas.microsoft.com/office/drawing/2014/main" id="{4C7A25D5-91A1-89F2-496B-68F7418193C0}"/>
                </a:ext>
              </a:extLst>
            </p:cNvPr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  <p:sp>
          <p:nvSpPr>
            <p:cNvPr id="204" name="Google Shape;204;p3">
              <a:extLst>
                <a:ext uri="{FF2B5EF4-FFF2-40B4-BE49-F238E27FC236}">
                  <a16:creationId xmlns:a16="http://schemas.microsoft.com/office/drawing/2014/main" id="{3EE3BA42-BAD0-6B4B-7205-C5C19CD710DF}"/>
                </a:ext>
              </a:extLst>
            </p:cNvPr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pic>
        <p:nvPicPr>
          <p:cNvPr id="205" name="Google Shape;205;p3">
            <a:extLst>
              <a:ext uri="{FF2B5EF4-FFF2-40B4-BE49-F238E27FC236}">
                <a16:creationId xmlns:a16="http://schemas.microsoft.com/office/drawing/2014/main" id="{CE873602-F913-E01B-39E9-BFADE259921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39527" b="74251"/>
          <a:stretch/>
        </p:blipFill>
        <p:spPr>
          <a:xfrm>
            <a:off x="5862586" y="7825308"/>
            <a:ext cx="723018" cy="30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">
            <a:extLst>
              <a:ext uri="{FF2B5EF4-FFF2-40B4-BE49-F238E27FC236}">
                <a16:creationId xmlns:a16="http://schemas.microsoft.com/office/drawing/2014/main" id="{95784A06-5C93-D060-A240-1E9FFE8118AE}"/>
              </a:ext>
            </a:extLst>
          </p:cNvPr>
          <p:cNvSpPr txBox="1"/>
          <p:nvPr/>
        </p:nvSpPr>
        <p:spPr>
          <a:xfrm>
            <a:off x="263430" y="1947166"/>
            <a:ext cx="535941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rPr>
              <a:t>Caracterização de respondentes</a:t>
            </a:r>
            <a:endParaRPr dirty="0">
              <a:solidFill>
                <a:srgbClr val="121C26"/>
              </a:solidFill>
              <a:latin typeface="Aptos Display" panose="020B0004020202020204" pitchFamily="34" charset="0"/>
            </a:endParaRPr>
          </a:p>
        </p:txBody>
      </p:sp>
      <p:sp>
        <p:nvSpPr>
          <p:cNvPr id="214" name="Google Shape;214;p3">
            <a:extLst>
              <a:ext uri="{FF2B5EF4-FFF2-40B4-BE49-F238E27FC236}">
                <a16:creationId xmlns:a16="http://schemas.microsoft.com/office/drawing/2014/main" id="{FCBA1566-225C-BE2D-B539-40DD5B035CE8}"/>
              </a:ext>
            </a:extLst>
          </p:cNvPr>
          <p:cNvSpPr txBox="1"/>
          <p:nvPr/>
        </p:nvSpPr>
        <p:spPr>
          <a:xfrm>
            <a:off x="263430" y="5295282"/>
            <a:ext cx="34804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rPr>
              <a:t>Estrutura do Agregado Familiar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215" name="Google Shape;215;p3">
            <a:extLst>
              <a:ext uri="{FF2B5EF4-FFF2-40B4-BE49-F238E27FC236}">
                <a16:creationId xmlns:a16="http://schemas.microsoft.com/office/drawing/2014/main" id="{51A61632-8F20-E40E-39C0-D2E2BAE70AC7}"/>
              </a:ext>
            </a:extLst>
          </p:cNvPr>
          <p:cNvSpPr txBox="1"/>
          <p:nvPr/>
        </p:nvSpPr>
        <p:spPr>
          <a:xfrm>
            <a:off x="195274" y="7818814"/>
            <a:ext cx="46778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rPr>
              <a:t>Nº de Pessoas do Agregado Familiar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218" name="Google Shape;218;p3">
            <a:extLst>
              <a:ext uri="{FF2B5EF4-FFF2-40B4-BE49-F238E27FC236}">
                <a16:creationId xmlns:a16="http://schemas.microsoft.com/office/drawing/2014/main" id="{7CD88715-6F24-6A9F-5AA7-B3109E9F00A9}"/>
              </a:ext>
            </a:extLst>
          </p:cNvPr>
          <p:cNvSpPr/>
          <p:nvPr/>
        </p:nvSpPr>
        <p:spPr>
          <a:xfrm>
            <a:off x="2524964" y="1361017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219" name="Google Shape;219;p3">
            <a:extLst>
              <a:ext uri="{FF2B5EF4-FFF2-40B4-BE49-F238E27FC236}">
                <a16:creationId xmlns:a16="http://schemas.microsoft.com/office/drawing/2014/main" id="{692827A5-A577-B346-FC4D-231780352B51}"/>
              </a:ext>
            </a:extLst>
          </p:cNvPr>
          <p:cNvSpPr/>
          <p:nvPr/>
        </p:nvSpPr>
        <p:spPr>
          <a:xfrm>
            <a:off x="2685831" y="1361017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220" name="Google Shape;220;p3">
            <a:extLst>
              <a:ext uri="{FF2B5EF4-FFF2-40B4-BE49-F238E27FC236}">
                <a16:creationId xmlns:a16="http://schemas.microsoft.com/office/drawing/2014/main" id="{B0EAA197-C795-3CA6-8707-2566F49E9B03}"/>
              </a:ext>
            </a:extLst>
          </p:cNvPr>
          <p:cNvSpPr/>
          <p:nvPr/>
        </p:nvSpPr>
        <p:spPr>
          <a:xfrm>
            <a:off x="2855165" y="1361017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3F3268-8BE8-DDF1-5B97-53E78D433E07}"/>
              </a:ext>
            </a:extLst>
          </p:cNvPr>
          <p:cNvSpPr txBox="1"/>
          <p:nvPr/>
        </p:nvSpPr>
        <p:spPr>
          <a:xfrm>
            <a:off x="5065797" y="2019626"/>
            <a:ext cx="95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P.1 e P.2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A0E3EC-1182-A3DA-C43F-7EAB7062526A}"/>
              </a:ext>
            </a:extLst>
          </p:cNvPr>
          <p:cNvSpPr txBox="1"/>
          <p:nvPr/>
        </p:nvSpPr>
        <p:spPr>
          <a:xfrm>
            <a:off x="5416939" y="5356622"/>
            <a:ext cx="53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F3A17A-F309-DCB8-68E3-302B713DD0A0}"/>
              </a:ext>
            </a:extLst>
          </p:cNvPr>
          <p:cNvSpPr txBox="1"/>
          <p:nvPr/>
        </p:nvSpPr>
        <p:spPr>
          <a:xfrm>
            <a:off x="5414486" y="7880398"/>
            <a:ext cx="53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P.6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4B0F038-B6E3-9112-8357-8EE06FBAF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909" y="2497036"/>
            <a:ext cx="2895776" cy="246583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72040EC-39F6-B984-2C0E-3D2279475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082" y="2517761"/>
            <a:ext cx="1851011" cy="2117682"/>
          </a:xfrm>
          <a:prstGeom prst="rect">
            <a:avLst/>
          </a:prstGeom>
        </p:spPr>
      </p:pic>
      <p:pic>
        <p:nvPicPr>
          <p:cNvPr id="10" name="Imagem 9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DD3AD0AC-074D-1BF9-0270-FAE881CCF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78" y="3290303"/>
            <a:ext cx="911796" cy="53011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204211-D74F-9D3E-7605-29E340308BD9}"/>
              </a:ext>
            </a:extLst>
          </p:cNvPr>
          <p:cNvSpPr txBox="1"/>
          <p:nvPr/>
        </p:nvSpPr>
        <p:spPr>
          <a:xfrm>
            <a:off x="4872942" y="4936534"/>
            <a:ext cx="665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605E5C"/>
                </a:solidFill>
                <a:latin typeface="+mn-lt"/>
                <a:cs typeface="Arial Narrow" panose="020B0604020202020204" pitchFamily="34" charset="0"/>
              </a:rPr>
              <a:t>Idades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9059B213-A280-E6DE-9DFA-1F61C3FF784F}"/>
              </a:ext>
            </a:extLst>
          </p:cNvPr>
          <p:cNvCxnSpPr>
            <a:cxnSpLocks/>
          </p:cNvCxnSpPr>
          <p:nvPr/>
        </p:nvCxnSpPr>
        <p:spPr>
          <a:xfrm>
            <a:off x="3916420" y="4850934"/>
            <a:ext cx="2473690" cy="0"/>
          </a:xfrm>
          <a:prstGeom prst="line">
            <a:avLst/>
          </a:prstGeom>
          <a:ln>
            <a:solidFill>
              <a:srgbClr val="605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E982ED6B-AFD7-E54C-B844-78525CCAB92C}"/>
              </a:ext>
            </a:extLst>
          </p:cNvPr>
          <p:cNvCxnSpPr/>
          <p:nvPr/>
        </p:nvCxnSpPr>
        <p:spPr>
          <a:xfrm>
            <a:off x="3896041" y="4969466"/>
            <a:ext cx="2494069" cy="0"/>
          </a:xfrm>
          <a:prstGeom prst="line">
            <a:avLst/>
          </a:prstGeom>
          <a:ln>
            <a:solidFill>
              <a:srgbClr val="605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 descr="Uma imagem com texto, Tipo de letra, número, captura de ecrã&#10;&#10;Descrição gerada automaticamente">
            <a:extLst>
              <a:ext uri="{FF2B5EF4-FFF2-40B4-BE49-F238E27FC236}">
                <a16:creationId xmlns:a16="http://schemas.microsoft.com/office/drawing/2014/main" id="{710825EC-3F0B-36C1-8CA3-9770A03E79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403" y="5891143"/>
            <a:ext cx="4462206" cy="1779305"/>
          </a:xfrm>
          <a:prstGeom prst="rect">
            <a:avLst/>
          </a:prstGeom>
        </p:spPr>
      </p:pic>
      <p:pic>
        <p:nvPicPr>
          <p:cNvPr id="21" name="Imagem 20" descr="Uma imagem com file, Azul elétrico, Retângulo, número&#10;&#10;Descrição gerada automaticamente">
            <a:extLst>
              <a:ext uri="{FF2B5EF4-FFF2-40B4-BE49-F238E27FC236}">
                <a16:creationId xmlns:a16="http://schemas.microsoft.com/office/drawing/2014/main" id="{6A87C8EE-21F8-B616-16BE-100EB82021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737" y="8445811"/>
            <a:ext cx="4805370" cy="12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5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4"/>
          <p:cNvGrpSpPr/>
          <p:nvPr/>
        </p:nvGrpSpPr>
        <p:grpSpPr>
          <a:xfrm>
            <a:off x="206183" y="4341223"/>
            <a:ext cx="4462206" cy="526108"/>
            <a:chOff x="0" y="200967"/>
            <a:chExt cx="2941093" cy="526111"/>
          </a:xfrm>
        </p:grpSpPr>
        <p:sp>
          <p:nvSpPr>
            <p:cNvPr id="258" name="Google Shape;258;p4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4"/>
          <p:cNvGrpSpPr/>
          <p:nvPr/>
        </p:nvGrpSpPr>
        <p:grpSpPr>
          <a:xfrm>
            <a:off x="3873289" y="4341223"/>
            <a:ext cx="2940681" cy="526108"/>
            <a:chOff x="0" y="200967"/>
            <a:chExt cx="2941093" cy="526111"/>
          </a:xfrm>
        </p:grpSpPr>
        <p:sp>
          <p:nvSpPr>
            <p:cNvPr id="261" name="Google Shape;261;p4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3" name="Google Shape;263;p4"/>
          <p:cNvPicPr preferRelativeResize="0"/>
          <p:nvPr/>
        </p:nvPicPr>
        <p:blipFill rotWithShape="1">
          <a:blip r:embed="rId3">
            <a:alphaModFix/>
          </a:blip>
          <a:srcRect r="39527" b="74251"/>
          <a:stretch/>
        </p:blipFill>
        <p:spPr>
          <a:xfrm>
            <a:off x="5873495" y="4336771"/>
            <a:ext cx="723018" cy="30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"/>
          <p:cNvSpPr txBox="1"/>
          <p:nvPr/>
        </p:nvSpPr>
        <p:spPr>
          <a:xfrm>
            <a:off x="296626" y="4324394"/>
            <a:ext cx="21844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rPr>
              <a:t>Anos de Serviço</a:t>
            </a:r>
            <a:endParaRPr dirty="0">
              <a:latin typeface="Aptos Display" panose="020B0004020202020204" pitchFamily="34" charset="0"/>
            </a:endParaRPr>
          </a:p>
        </p:txBody>
      </p:sp>
      <p:grpSp>
        <p:nvGrpSpPr>
          <p:cNvPr id="265" name="Google Shape;265;p4"/>
          <p:cNvGrpSpPr/>
          <p:nvPr/>
        </p:nvGrpSpPr>
        <p:grpSpPr>
          <a:xfrm>
            <a:off x="206183" y="6357055"/>
            <a:ext cx="4462206" cy="526108"/>
            <a:chOff x="0" y="200967"/>
            <a:chExt cx="2941093" cy="526111"/>
          </a:xfrm>
        </p:grpSpPr>
        <p:sp>
          <p:nvSpPr>
            <p:cNvPr id="266" name="Google Shape;266;p4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3873289" y="6357055"/>
            <a:ext cx="2940681" cy="526108"/>
            <a:chOff x="0" y="200967"/>
            <a:chExt cx="2941093" cy="526111"/>
          </a:xfrm>
        </p:grpSpPr>
        <p:sp>
          <p:nvSpPr>
            <p:cNvPr id="269" name="Google Shape;269;p4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1" name="Google Shape;271;p4"/>
          <p:cNvPicPr preferRelativeResize="0"/>
          <p:nvPr/>
        </p:nvPicPr>
        <p:blipFill rotWithShape="1">
          <a:blip r:embed="rId3">
            <a:alphaModFix/>
          </a:blip>
          <a:srcRect r="39527" b="74251"/>
          <a:stretch/>
        </p:blipFill>
        <p:spPr>
          <a:xfrm>
            <a:off x="5873495" y="6352603"/>
            <a:ext cx="723018" cy="30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"/>
          <p:cNvSpPr txBox="1"/>
          <p:nvPr/>
        </p:nvSpPr>
        <p:spPr>
          <a:xfrm>
            <a:off x="296625" y="6340226"/>
            <a:ext cx="3414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rPr>
              <a:t>Modalidade de vínculo laboral</a:t>
            </a:r>
            <a:endParaRPr dirty="0">
              <a:latin typeface="Aptos Display" panose="020B0004020202020204" pitchFamily="34" charset="0"/>
            </a:endParaRPr>
          </a:p>
        </p:txBody>
      </p:sp>
      <p:grpSp>
        <p:nvGrpSpPr>
          <p:cNvPr id="273" name="Google Shape;273;p4"/>
          <p:cNvGrpSpPr/>
          <p:nvPr/>
        </p:nvGrpSpPr>
        <p:grpSpPr>
          <a:xfrm>
            <a:off x="240168" y="8050328"/>
            <a:ext cx="4462206" cy="526108"/>
            <a:chOff x="0" y="200967"/>
            <a:chExt cx="2941093" cy="526111"/>
          </a:xfrm>
        </p:grpSpPr>
        <p:sp>
          <p:nvSpPr>
            <p:cNvPr id="274" name="Google Shape;274;p4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4"/>
          <p:cNvGrpSpPr/>
          <p:nvPr/>
        </p:nvGrpSpPr>
        <p:grpSpPr>
          <a:xfrm>
            <a:off x="3907274" y="8050328"/>
            <a:ext cx="2940681" cy="526108"/>
            <a:chOff x="0" y="200967"/>
            <a:chExt cx="2941093" cy="526111"/>
          </a:xfrm>
        </p:grpSpPr>
        <p:sp>
          <p:nvSpPr>
            <p:cNvPr id="277" name="Google Shape;277;p4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9" name="Google Shape;279;p4"/>
          <p:cNvPicPr preferRelativeResize="0"/>
          <p:nvPr/>
        </p:nvPicPr>
        <p:blipFill rotWithShape="1">
          <a:blip r:embed="rId3">
            <a:alphaModFix/>
          </a:blip>
          <a:srcRect r="39527" b="74251"/>
          <a:stretch/>
        </p:blipFill>
        <p:spPr>
          <a:xfrm>
            <a:off x="5907480" y="8045876"/>
            <a:ext cx="723018" cy="30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"/>
          <p:cNvSpPr txBox="1"/>
          <p:nvPr/>
        </p:nvSpPr>
        <p:spPr>
          <a:xfrm>
            <a:off x="330610" y="8033499"/>
            <a:ext cx="34141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rPr>
              <a:t>Tipo de vínculo laboral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2" name="Google Shape;158;p3">
            <a:extLst>
              <a:ext uri="{FF2B5EF4-FFF2-40B4-BE49-F238E27FC236}">
                <a16:creationId xmlns:a16="http://schemas.microsoft.com/office/drawing/2014/main" id="{8D849D8C-50D5-657B-00F1-C4B83FA19546}"/>
              </a:ext>
            </a:extLst>
          </p:cNvPr>
          <p:cNvSpPr/>
          <p:nvPr/>
        </p:nvSpPr>
        <p:spPr>
          <a:xfrm>
            <a:off x="-57873" y="-14657"/>
            <a:ext cx="6950598" cy="1883371"/>
          </a:xfrm>
          <a:prstGeom prst="rect">
            <a:avLst/>
          </a:prstGeom>
          <a:solidFill>
            <a:srgbClr val="131C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62;p3" descr="Uma imagem com captura de ecrã, Gráficos, design gráfico, Tipo de letra&#10;&#10;Descrição gerada automaticamente">
            <a:extLst>
              <a:ext uri="{FF2B5EF4-FFF2-40B4-BE49-F238E27FC236}">
                <a16:creationId xmlns:a16="http://schemas.microsoft.com/office/drawing/2014/main" id="{11257B45-FDFF-0256-6E7A-4FD54C3A2D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633" t="17718" r="31419" b="35330"/>
          <a:stretch/>
        </p:blipFill>
        <p:spPr>
          <a:xfrm>
            <a:off x="5554500" y="275778"/>
            <a:ext cx="1063332" cy="1025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163;p3">
            <a:extLst>
              <a:ext uri="{FF2B5EF4-FFF2-40B4-BE49-F238E27FC236}">
                <a16:creationId xmlns:a16="http://schemas.microsoft.com/office/drawing/2014/main" id="{B5ACBCAD-C0DF-8B0B-67A5-B0C74F27BEAD}"/>
              </a:ext>
            </a:extLst>
          </p:cNvPr>
          <p:cNvGrpSpPr/>
          <p:nvPr/>
        </p:nvGrpSpPr>
        <p:grpSpPr>
          <a:xfrm>
            <a:off x="240168" y="166851"/>
            <a:ext cx="577085" cy="1302326"/>
            <a:chOff x="182144" y="310343"/>
            <a:chExt cx="606030" cy="1363294"/>
          </a:xfrm>
        </p:grpSpPr>
        <p:sp>
          <p:nvSpPr>
            <p:cNvPr id="5" name="Google Shape;164;p3">
              <a:extLst>
                <a:ext uri="{FF2B5EF4-FFF2-40B4-BE49-F238E27FC236}">
                  <a16:creationId xmlns:a16="http://schemas.microsoft.com/office/drawing/2014/main" id="{7C79BA8D-146C-5D35-FBB5-23F040497DD2}"/>
                </a:ext>
              </a:extLst>
            </p:cNvPr>
            <p:cNvSpPr/>
            <p:nvPr/>
          </p:nvSpPr>
          <p:spPr>
            <a:xfrm>
              <a:off x="182144" y="31034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65;p3">
              <a:extLst>
                <a:ext uri="{FF2B5EF4-FFF2-40B4-BE49-F238E27FC236}">
                  <a16:creationId xmlns:a16="http://schemas.microsoft.com/office/drawing/2014/main" id="{8CD94770-26E4-355E-26D0-0B5C73A4D797}"/>
                </a:ext>
              </a:extLst>
            </p:cNvPr>
            <p:cNvSpPr/>
            <p:nvPr/>
          </p:nvSpPr>
          <p:spPr>
            <a:xfrm>
              <a:off x="182144" y="559716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66;p3">
              <a:extLst>
                <a:ext uri="{FF2B5EF4-FFF2-40B4-BE49-F238E27FC236}">
                  <a16:creationId xmlns:a16="http://schemas.microsoft.com/office/drawing/2014/main" id="{1C249295-5DDA-E3B9-89BA-42A96FC0028C}"/>
                </a:ext>
              </a:extLst>
            </p:cNvPr>
            <p:cNvSpPr/>
            <p:nvPr/>
          </p:nvSpPr>
          <p:spPr>
            <a:xfrm>
              <a:off x="182144" y="809877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67;p3">
              <a:extLst>
                <a:ext uri="{FF2B5EF4-FFF2-40B4-BE49-F238E27FC236}">
                  <a16:creationId xmlns:a16="http://schemas.microsoft.com/office/drawing/2014/main" id="{B1E582BB-46FB-C852-4D55-8B6FA914AB5B}"/>
                </a:ext>
              </a:extLst>
            </p:cNvPr>
            <p:cNvSpPr/>
            <p:nvPr/>
          </p:nvSpPr>
          <p:spPr>
            <a:xfrm>
              <a:off x="182144" y="105925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68;p3">
              <a:extLst>
                <a:ext uri="{FF2B5EF4-FFF2-40B4-BE49-F238E27FC236}">
                  <a16:creationId xmlns:a16="http://schemas.microsoft.com/office/drawing/2014/main" id="{E0ABBC2A-30B5-BE34-19E0-E1681A30ABE4}"/>
                </a:ext>
              </a:extLst>
            </p:cNvPr>
            <p:cNvSpPr/>
            <p:nvPr/>
          </p:nvSpPr>
          <p:spPr>
            <a:xfrm>
              <a:off x="182144" y="130941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69;p3">
              <a:extLst>
                <a:ext uri="{FF2B5EF4-FFF2-40B4-BE49-F238E27FC236}">
                  <a16:creationId xmlns:a16="http://schemas.microsoft.com/office/drawing/2014/main" id="{17376CE3-985D-496B-73FA-A15917B8F655}"/>
                </a:ext>
              </a:extLst>
            </p:cNvPr>
            <p:cNvSpPr/>
            <p:nvPr/>
          </p:nvSpPr>
          <p:spPr>
            <a:xfrm>
              <a:off x="182144" y="155878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0;p3">
              <a:extLst>
                <a:ext uri="{FF2B5EF4-FFF2-40B4-BE49-F238E27FC236}">
                  <a16:creationId xmlns:a16="http://schemas.microsoft.com/office/drawing/2014/main" id="{7A2A17EE-4E0E-0069-DC98-E3B5B53C70A3}"/>
                </a:ext>
              </a:extLst>
            </p:cNvPr>
            <p:cNvSpPr/>
            <p:nvPr/>
          </p:nvSpPr>
          <p:spPr>
            <a:xfrm>
              <a:off x="425054" y="31034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1;p3">
              <a:extLst>
                <a:ext uri="{FF2B5EF4-FFF2-40B4-BE49-F238E27FC236}">
                  <a16:creationId xmlns:a16="http://schemas.microsoft.com/office/drawing/2014/main" id="{71E31430-3C2A-B875-2BD3-A67F58717286}"/>
                </a:ext>
              </a:extLst>
            </p:cNvPr>
            <p:cNvSpPr/>
            <p:nvPr/>
          </p:nvSpPr>
          <p:spPr>
            <a:xfrm>
              <a:off x="425054" y="559716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72;p3">
              <a:extLst>
                <a:ext uri="{FF2B5EF4-FFF2-40B4-BE49-F238E27FC236}">
                  <a16:creationId xmlns:a16="http://schemas.microsoft.com/office/drawing/2014/main" id="{91AAF4C2-BEA8-977F-33E0-1F4412274237}"/>
                </a:ext>
              </a:extLst>
            </p:cNvPr>
            <p:cNvSpPr/>
            <p:nvPr/>
          </p:nvSpPr>
          <p:spPr>
            <a:xfrm>
              <a:off x="425054" y="809877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3;p3">
              <a:extLst>
                <a:ext uri="{FF2B5EF4-FFF2-40B4-BE49-F238E27FC236}">
                  <a16:creationId xmlns:a16="http://schemas.microsoft.com/office/drawing/2014/main" id="{49A687FE-AC6B-4BD5-F229-1A5EC28CF4F1}"/>
                </a:ext>
              </a:extLst>
            </p:cNvPr>
            <p:cNvSpPr/>
            <p:nvPr/>
          </p:nvSpPr>
          <p:spPr>
            <a:xfrm>
              <a:off x="425054" y="105925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4;p3">
              <a:extLst>
                <a:ext uri="{FF2B5EF4-FFF2-40B4-BE49-F238E27FC236}">
                  <a16:creationId xmlns:a16="http://schemas.microsoft.com/office/drawing/2014/main" id="{0DBC33B4-3FFF-F8B5-9BCC-972C706651A8}"/>
                </a:ext>
              </a:extLst>
            </p:cNvPr>
            <p:cNvSpPr/>
            <p:nvPr/>
          </p:nvSpPr>
          <p:spPr>
            <a:xfrm>
              <a:off x="425054" y="130941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5;p3">
              <a:extLst>
                <a:ext uri="{FF2B5EF4-FFF2-40B4-BE49-F238E27FC236}">
                  <a16:creationId xmlns:a16="http://schemas.microsoft.com/office/drawing/2014/main" id="{BEE0D0A6-6640-FCE2-25B7-9C097EEC08E7}"/>
                </a:ext>
              </a:extLst>
            </p:cNvPr>
            <p:cNvSpPr/>
            <p:nvPr/>
          </p:nvSpPr>
          <p:spPr>
            <a:xfrm>
              <a:off x="425054" y="155878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6;p3">
              <a:extLst>
                <a:ext uri="{FF2B5EF4-FFF2-40B4-BE49-F238E27FC236}">
                  <a16:creationId xmlns:a16="http://schemas.microsoft.com/office/drawing/2014/main" id="{733D7220-BB6E-B7C8-6B3B-B63768326299}"/>
                </a:ext>
              </a:extLst>
            </p:cNvPr>
            <p:cNvSpPr/>
            <p:nvPr/>
          </p:nvSpPr>
          <p:spPr>
            <a:xfrm>
              <a:off x="667134" y="31034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7;p3">
              <a:extLst>
                <a:ext uri="{FF2B5EF4-FFF2-40B4-BE49-F238E27FC236}">
                  <a16:creationId xmlns:a16="http://schemas.microsoft.com/office/drawing/2014/main" id="{3EA490AB-0D88-A487-342E-5FED3C8F8310}"/>
                </a:ext>
              </a:extLst>
            </p:cNvPr>
            <p:cNvSpPr/>
            <p:nvPr/>
          </p:nvSpPr>
          <p:spPr>
            <a:xfrm>
              <a:off x="667134" y="559716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78;p3">
              <a:extLst>
                <a:ext uri="{FF2B5EF4-FFF2-40B4-BE49-F238E27FC236}">
                  <a16:creationId xmlns:a16="http://schemas.microsoft.com/office/drawing/2014/main" id="{52CD66B2-61C9-589F-FC7F-EBA3B34768C2}"/>
                </a:ext>
              </a:extLst>
            </p:cNvPr>
            <p:cNvSpPr/>
            <p:nvPr/>
          </p:nvSpPr>
          <p:spPr>
            <a:xfrm>
              <a:off x="667134" y="809877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79;p3">
              <a:extLst>
                <a:ext uri="{FF2B5EF4-FFF2-40B4-BE49-F238E27FC236}">
                  <a16:creationId xmlns:a16="http://schemas.microsoft.com/office/drawing/2014/main" id="{C78F7687-4B11-02E7-D61F-F9AF826F458F}"/>
                </a:ext>
              </a:extLst>
            </p:cNvPr>
            <p:cNvSpPr/>
            <p:nvPr/>
          </p:nvSpPr>
          <p:spPr>
            <a:xfrm>
              <a:off x="667134" y="105925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0;p3">
              <a:extLst>
                <a:ext uri="{FF2B5EF4-FFF2-40B4-BE49-F238E27FC236}">
                  <a16:creationId xmlns:a16="http://schemas.microsoft.com/office/drawing/2014/main" id="{54664A99-0811-B659-B95D-72CD48D2C0E2}"/>
                </a:ext>
              </a:extLst>
            </p:cNvPr>
            <p:cNvSpPr/>
            <p:nvPr/>
          </p:nvSpPr>
          <p:spPr>
            <a:xfrm>
              <a:off x="667134" y="130941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1;p3">
              <a:extLst>
                <a:ext uri="{FF2B5EF4-FFF2-40B4-BE49-F238E27FC236}">
                  <a16:creationId xmlns:a16="http://schemas.microsoft.com/office/drawing/2014/main" id="{248AEC06-7F67-0E3D-1112-E4B8FFAB8A71}"/>
                </a:ext>
              </a:extLst>
            </p:cNvPr>
            <p:cNvSpPr/>
            <p:nvPr/>
          </p:nvSpPr>
          <p:spPr>
            <a:xfrm>
              <a:off x="667134" y="155878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189;p3">
            <a:extLst>
              <a:ext uri="{FF2B5EF4-FFF2-40B4-BE49-F238E27FC236}">
                <a16:creationId xmlns:a16="http://schemas.microsoft.com/office/drawing/2014/main" id="{586C24F2-CDB1-D5D7-E790-D5FCFAC8E7D1}"/>
              </a:ext>
            </a:extLst>
          </p:cNvPr>
          <p:cNvSpPr txBox="1"/>
          <p:nvPr/>
        </p:nvSpPr>
        <p:spPr>
          <a:xfrm>
            <a:off x="1389082" y="455772"/>
            <a:ext cx="3013000" cy="45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DADOS GERAIS </a:t>
            </a:r>
            <a:r>
              <a:rPr lang="pt-PT" sz="20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90;p3">
            <a:extLst>
              <a:ext uri="{FF2B5EF4-FFF2-40B4-BE49-F238E27FC236}">
                <a16:creationId xmlns:a16="http://schemas.microsoft.com/office/drawing/2014/main" id="{E9C1D489-5899-B045-D9DF-5F44DE901742}"/>
              </a:ext>
            </a:extLst>
          </p:cNvPr>
          <p:cNvSpPr txBox="1"/>
          <p:nvPr/>
        </p:nvSpPr>
        <p:spPr>
          <a:xfrm>
            <a:off x="1255143" y="788517"/>
            <a:ext cx="3304608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RESPONDENTES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191;p3">
            <a:extLst>
              <a:ext uri="{FF2B5EF4-FFF2-40B4-BE49-F238E27FC236}">
                <a16:creationId xmlns:a16="http://schemas.microsoft.com/office/drawing/2014/main" id="{9DB31416-283C-498C-8978-CD0F9D07C1EA}"/>
              </a:ext>
            </a:extLst>
          </p:cNvPr>
          <p:cNvCxnSpPr/>
          <p:nvPr/>
        </p:nvCxnSpPr>
        <p:spPr>
          <a:xfrm>
            <a:off x="1456211" y="1413330"/>
            <a:ext cx="981075" cy="0"/>
          </a:xfrm>
          <a:prstGeom prst="straightConnector1">
            <a:avLst/>
          </a:prstGeom>
          <a:noFill/>
          <a:ln w="76200" cap="sq" cmpd="sng">
            <a:solidFill>
              <a:srgbClr val="E5ECF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18;p3">
            <a:extLst>
              <a:ext uri="{FF2B5EF4-FFF2-40B4-BE49-F238E27FC236}">
                <a16:creationId xmlns:a16="http://schemas.microsoft.com/office/drawing/2014/main" id="{CE4B376B-0C88-F013-DB9F-6831A187D6D1}"/>
              </a:ext>
            </a:extLst>
          </p:cNvPr>
          <p:cNvSpPr/>
          <p:nvPr/>
        </p:nvSpPr>
        <p:spPr>
          <a:xfrm>
            <a:off x="2524964" y="1361017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19;p3">
            <a:extLst>
              <a:ext uri="{FF2B5EF4-FFF2-40B4-BE49-F238E27FC236}">
                <a16:creationId xmlns:a16="http://schemas.microsoft.com/office/drawing/2014/main" id="{659B1C68-C6E5-B604-3C5B-33E1815D24EB}"/>
              </a:ext>
            </a:extLst>
          </p:cNvPr>
          <p:cNvSpPr/>
          <p:nvPr/>
        </p:nvSpPr>
        <p:spPr>
          <a:xfrm>
            <a:off x="2685831" y="1361017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20;p3">
            <a:extLst>
              <a:ext uri="{FF2B5EF4-FFF2-40B4-BE49-F238E27FC236}">
                <a16:creationId xmlns:a16="http://schemas.microsoft.com/office/drawing/2014/main" id="{1DA30CA7-D4E7-F2BD-685A-6BEA7BAB1599}"/>
              </a:ext>
            </a:extLst>
          </p:cNvPr>
          <p:cNvSpPr/>
          <p:nvPr/>
        </p:nvSpPr>
        <p:spPr>
          <a:xfrm>
            <a:off x="2855165" y="1361017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5A0B2CE-AAE1-1CCB-F7C9-E12AAE5ACE28}"/>
              </a:ext>
            </a:extLst>
          </p:cNvPr>
          <p:cNvSpPr txBox="1"/>
          <p:nvPr/>
        </p:nvSpPr>
        <p:spPr>
          <a:xfrm>
            <a:off x="5422308" y="4404222"/>
            <a:ext cx="53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P.11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5538569-D2D2-80D8-58A8-4DC45B8C0766}"/>
              </a:ext>
            </a:extLst>
          </p:cNvPr>
          <p:cNvSpPr txBox="1"/>
          <p:nvPr/>
        </p:nvSpPr>
        <p:spPr>
          <a:xfrm>
            <a:off x="5420960" y="6406554"/>
            <a:ext cx="53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P.12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9CDDE1A-D7D1-5615-BACF-B6EDAF023B16}"/>
              </a:ext>
            </a:extLst>
          </p:cNvPr>
          <p:cNvSpPr txBox="1"/>
          <p:nvPr/>
        </p:nvSpPr>
        <p:spPr>
          <a:xfrm>
            <a:off x="5418210" y="8095218"/>
            <a:ext cx="53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P.13</a:t>
            </a:r>
          </a:p>
        </p:txBody>
      </p:sp>
      <p:grpSp>
        <p:nvGrpSpPr>
          <p:cNvPr id="33" name="Google Shape;206;p3">
            <a:extLst>
              <a:ext uri="{FF2B5EF4-FFF2-40B4-BE49-F238E27FC236}">
                <a16:creationId xmlns:a16="http://schemas.microsoft.com/office/drawing/2014/main" id="{33175968-CBC4-13D5-28F3-2FC5643514A5}"/>
              </a:ext>
            </a:extLst>
          </p:cNvPr>
          <p:cNvGrpSpPr/>
          <p:nvPr/>
        </p:nvGrpSpPr>
        <p:grpSpPr>
          <a:xfrm>
            <a:off x="196019" y="2145738"/>
            <a:ext cx="4462206" cy="526108"/>
            <a:chOff x="0" y="200967"/>
            <a:chExt cx="2941093" cy="526111"/>
          </a:xfrm>
        </p:grpSpPr>
        <p:sp>
          <p:nvSpPr>
            <p:cNvPr id="34" name="Google Shape;207;p3">
              <a:extLst>
                <a:ext uri="{FF2B5EF4-FFF2-40B4-BE49-F238E27FC236}">
                  <a16:creationId xmlns:a16="http://schemas.microsoft.com/office/drawing/2014/main" id="{3DA523BC-6A99-5576-C469-2AAC50DF853B}"/>
                </a:ext>
              </a:extLst>
            </p:cNvPr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  <p:sp>
          <p:nvSpPr>
            <p:cNvPr id="35" name="Google Shape;208;p3">
              <a:extLst>
                <a:ext uri="{FF2B5EF4-FFF2-40B4-BE49-F238E27FC236}">
                  <a16:creationId xmlns:a16="http://schemas.microsoft.com/office/drawing/2014/main" id="{214EF68D-BCCE-952B-49D8-DE62BC572DA7}"/>
                </a:ext>
              </a:extLst>
            </p:cNvPr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grpSp>
        <p:nvGrpSpPr>
          <p:cNvPr id="36" name="Google Shape;209;p3">
            <a:extLst>
              <a:ext uri="{FF2B5EF4-FFF2-40B4-BE49-F238E27FC236}">
                <a16:creationId xmlns:a16="http://schemas.microsoft.com/office/drawing/2014/main" id="{9E9E97E8-9A1B-6DC3-8F57-BA428BA8D2CA}"/>
              </a:ext>
            </a:extLst>
          </p:cNvPr>
          <p:cNvGrpSpPr/>
          <p:nvPr/>
        </p:nvGrpSpPr>
        <p:grpSpPr>
          <a:xfrm>
            <a:off x="3863125" y="2145738"/>
            <a:ext cx="2940681" cy="526108"/>
            <a:chOff x="0" y="200967"/>
            <a:chExt cx="2941093" cy="526111"/>
          </a:xfrm>
        </p:grpSpPr>
        <p:sp>
          <p:nvSpPr>
            <p:cNvPr id="37" name="Google Shape;210;p3">
              <a:extLst>
                <a:ext uri="{FF2B5EF4-FFF2-40B4-BE49-F238E27FC236}">
                  <a16:creationId xmlns:a16="http://schemas.microsoft.com/office/drawing/2014/main" id="{343F4BFC-DA1C-2C9B-28B7-C0FD798CA9DD}"/>
                </a:ext>
              </a:extLst>
            </p:cNvPr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  <p:sp>
          <p:nvSpPr>
            <p:cNvPr id="38" name="Google Shape;211;p3">
              <a:extLst>
                <a:ext uri="{FF2B5EF4-FFF2-40B4-BE49-F238E27FC236}">
                  <a16:creationId xmlns:a16="http://schemas.microsoft.com/office/drawing/2014/main" id="{35D7367F-E15E-2294-C5CC-5A2CBD7845A1}"/>
                </a:ext>
              </a:extLst>
            </p:cNvPr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pic>
        <p:nvPicPr>
          <p:cNvPr id="39" name="Google Shape;212;p3">
            <a:extLst>
              <a:ext uri="{FF2B5EF4-FFF2-40B4-BE49-F238E27FC236}">
                <a16:creationId xmlns:a16="http://schemas.microsoft.com/office/drawing/2014/main" id="{F8542C94-C351-BF2C-7608-12BA59DC45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9527" b="74251"/>
          <a:stretch/>
        </p:blipFill>
        <p:spPr>
          <a:xfrm>
            <a:off x="5863331" y="2141286"/>
            <a:ext cx="723018" cy="30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16;p3" descr="Uma imagem com texto, Tipo de letra, número, file&#10;&#10;Descrição gerada automaticamente">
            <a:extLst>
              <a:ext uri="{FF2B5EF4-FFF2-40B4-BE49-F238E27FC236}">
                <a16:creationId xmlns:a16="http://schemas.microsoft.com/office/drawing/2014/main" id="{DC750F6F-08AD-ABAE-7965-96FE5ADEC2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729" t="18257" r="2362" b="21837"/>
          <a:stretch/>
        </p:blipFill>
        <p:spPr>
          <a:xfrm>
            <a:off x="443863" y="2741140"/>
            <a:ext cx="4074516" cy="13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217;p3">
            <a:extLst>
              <a:ext uri="{FF2B5EF4-FFF2-40B4-BE49-F238E27FC236}">
                <a16:creationId xmlns:a16="http://schemas.microsoft.com/office/drawing/2014/main" id="{1A14A91F-51D6-7FD8-C4E2-E94AFF869A67}"/>
              </a:ext>
            </a:extLst>
          </p:cNvPr>
          <p:cNvSpPr txBox="1"/>
          <p:nvPr/>
        </p:nvSpPr>
        <p:spPr>
          <a:xfrm>
            <a:off x="281509" y="2111229"/>
            <a:ext cx="34804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rPr>
              <a:t>Habilitações escolares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FBE5E2B5-78D0-91FC-9C95-5EC53800ADE2}"/>
              </a:ext>
            </a:extLst>
          </p:cNvPr>
          <p:cNvSpPr txBox="1"/>
          <p:nvPr/>
        </p:nvSpPr>
        <p:spPr>
          <a:xfrm>
            <a:off x="5442447" y="2210037"/>
            <a:ext cx="53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P.10</a:t>
            </a:r>
          </a:p>
        </p:txBody>
      </p:sp>
      <p:pic>
        <p:nvPicPr>
          <p:cNvPr id="44" name="Imagem 43" descr="Uma imagem com captura de ecrã, círculo, Tipo de letra, texto&#10;&#10;Descrição gerada automaticamente">
            <a:extLst>
              <a:ext uri="{FF2B5EF4-FFF2-40B4-BE49-F238E27FC236}">
                <a16:creationId xmlns:a16="http://schemas.microsoft.com/office/drawing/2014/main" id="{3F303BAE-A35D-4CBC-F398-F5BB76A65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24" y="4802629"/>
            <a:ext cx="2193141" cy="1419091"/>
          </a:xfrm>
          <a:prstGeom prst="rect">
            <a:avLst/>
          </a:prstGeom>
        </p:spPr>
      </p:pic>
      <p:pic>
        <p:nvPicPr>
          <p:cNvPr id="46" name="Imagem 45" descr="Uma imagem com texto, captura de ecrã, file&#10;&#10;Descrição gerada automaticamente">
            <a:extLst>
              <a:ext uri="{FF2B5EF4-FFF2-40B4-BE49-F238E27FC236}">
                <a16:creationId xmlns:a16="http://schemas.microsoft.com/office/drawing/2014/main" id="{FD215F67-3DE9-A098-3355-334F610C1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35" y="8635658"/>
            <a:ext cx="4135149" cy="1238446"/>
          </a:xfrm>
          <a:prstGeom prst="rect">
            <a:avLst/>
          </a:prstGeom>
        </p:spPr>
      </p:pic>
      <p:pic>
        <p:nvPicPr>
          <p:cNvPr id="48" name="Imagem 47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06603289-021D-4104-D6DB-FAC41922F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001" y="5118085"/>
            <a:ext cx="859541" cy="988215"/>
          </a:xfrm>
          <a:prstGeom prst="rect">
            <a:avLst/>
          </a:prstGeom>
        </p:spPr>
      </p:pic>
      <p:pic>
        <p:nvPicPr>
          <p:cNvPr id="50" name="Imagem 49" descr="Uma imagem com captura de ecrã, texto, file&#10;&#10;Descrição gerada automaticamente">
            <a:extLst>
              <a:ext uri="{FF2B5EF4-FFF2-40B4-BE49-F238E27FC236}">
                <a16:creationId xmlns:a16="http://schemas.microsoft.com/office/drawing/2014/main" id="{373CB6A1-92C3-C596-9056-FB94C0CAFB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988" y="6883163"/>
            <a:ext cx="4952028" cy="11545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"/>
          <p:cNvSpPr/>
          <p:nvPr/>
        </p:nvSpPr>
        <p:spPr>
          <a:xfrm>
            <a:off x="147023" y="2147946"/>
            <a:ext cx="2870796" cy="2020479"/>
          </a:xfrm>
          <a:prstGeom prst="rect">
            <a:avLst/>
          </a:prstGeom>
          <a:noFill/>
          <a:ln w="1905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Escala dicotómica, com opção SIM e NÃO, expressando respetivamente, concordância ou discordância.</a:t>
            </a:r>
          </a:p>
          <a:p>
            <a:pPr algn="just">
              <a:lnSpc>
                <a:spcPct val="150000"/>
              </a:lnSpc>
            </a:pP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As pessoas avaliam a sua opinião relativamente à integração da perspetiva de género nas políticas e práticas educativas, em todos os níveis e modalidades de ensino</a:t>
            </a:r>
            <a:endParaRPr sz="1000" dirty="0">
              <a:solidFill>
                <a:srgbClr val="121C26"/>
              </a:solidFill>
              <a:latin typeface="Aptos Display" panose="020B0004020202020204" pitchFamily="34" charset="0"/>
            </a:endParaRPr>
          </a:p>
        </p:txBody>
      </p:sp>
      <p:grpSp>
        <p:nvGrpSpPr>
          <p:cNvPr id="334" name="Google Shape;334;p6"/>
          <p:cNvGrpSpPr/>
          <p:nvPr/>
        </p:nvGrpSpPr>
        <p:grpSpPr>
          <a:xfrm>
            <a:off x="307890" y="2029680"/>
            <a:ext cx="1984373" cy="387985"/>
            <a:chOff x="0" y="-1"/>
            <a:chExt cx="1984857" cy="388190"/>
          </a:xfrm>
        </p:grpSpPr>
        <p:sp>
          <p:nvSpPr>
            <p:cNvPr id="335" name="Google Shape;335;p6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43840" y="-1"/>
              <a:ext cx="1741017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EM ANÁLISE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sp>
        <p:nvSpPr>
          <p:cNvPr id="337" name="Google Shape;337;p6"/>
          <p:cNvSpPr/>
          <p:nvPr/>
        </p:nvSpPr>
        <p:spPr>
          <a:xfrm>
            <a:off x="3107289" y="2075553"/>
            <a:ext cx="3652716" cy="2195771"/>
          </a:xfrm>
          <a:prstGeom prst="rect">
            <a:avLst/>
          </a:prstGeom>
          <a:noFill/>
          <a:ln w="1905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A maioria dos/as inquiridos/as considera que a perspetiva do género deve perpassar as políticas e práticas educativas em todos os níveis e modalidades de ensino. Entre os/as entrevistados/as que afirmaram estar de acordo, 76,92% são do sexo feminino e 23,08% do sexo masculino. Registaram-se 8 inquiridos/as, correspondendo a 13,3% da amostra, que manifestaram desacordo quanto à integração da perspetiva de género nos moldes referidos; destes, 62,5% são mulheres e 37,5% são homens.</a:t>
            </a:r>
          </a:p>
        </p:txBody>
      </p:sp>
      <p:grpSp>
        <p:nvGrpSpPr>
          <p:cNvPr id="338" name="Google Shape;338;p6"/>
          <p:cNvGrpSpPr/>
          <p:nvPr/>
        </p:nvGrpSpPr>
        <p:grpSpPr>
          <a:xfrm>
            <a:off x="3652229" y="2036270"/>
            <a:ext cx="1984373" cy="387985"/>
            <a:chOff x="0" y="-1"/>
            <a:chExt cx="1984857" cy="388190"/>
          </a:xfrm>
        </p:grpSpPr>
        <p:sp>
          <p:nvSpPr>
            <p:cNvPr id="339" name="Google Shape;339;p6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43840" y="-1"/>
              <a:ext cx="1741017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SÍNTESE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sp>
        <p:nvSpPr>
          <p:cNvPr id="342" name="Google Shape;342;p6"/>
          <p:cNvSpPr/>
          <p:nvPr/>
        </p:nvSpPr>
        <p:spPr>
          <a:xfrm>
            <a:off x="147025" y="8192299"/>
            <a:ext cx="6587400" cy="1599300"/>
          </a:xfrm>
          <a:prstGeom prst="rect">
            <a:avLst/>
          </a:prstGeom>
          <a:noFill/>
          <a:ln w="2540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365750" rIns="182875" bIns="4570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A maioria dos inquiridos considera a integração da perspetiva de género nas políticas e práticas educativas como uma necessidade premente. Este resultado indica um reconhecimento crescente da relevância das questões de género na educação. </a:t>
            </a:r>
            <a:b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</a:b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A análise dos dados ressalta a importância de implementar programas de formação e sensibilização para docentes e discentes sobre a importância da perspetiva de género nas práticas educativas.</a:t>
            </a:r>
          </a:p>
        </p:txBody>
      </p:sp>
      <p:grpSp>
        <p:nvGrpSpPr>
          <p:cNvPr id="343" name="Google Shape;343;p6"/>
          <p:cNvGrpSpPr/>
          <p:nvPr/>
        </p:nvGrpSpPr>
        <p:grpSpPr>
          <a:xfrm>
            <a:off x="355427" y="8071375"/>
            <a:ext cx="4140372" cy="387985"/>
            <a:chOff x="0" y="-1"/>
            <a:chExt cx="4141382" cy="388190"/>
          </a:xfrm>
        </p:grpSpPr>
        <p:sp>
          <p:nvSpPr>
            <p:cNvPr id="344" name="Google Shape;344;p6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243838" y="-1"/>
              <a:ext cx="3897544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CONSIDERAÇÕES &amp; RECOMENDAÇÕES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6"/>
          <p:cNvGrpSpPr/>
          <p:nvPr/>
        </p:nvGrpSpPr>
        <p:grpSpPr>
          <a:xfrm>
            <a:off x="0" y="552"/>
            <a:ext cx="6858000" cy="1930279"/>
            <a:chOff x="0" y="1414"/>
            <a:chExt cx="6858000" cy="1930279"/>
          </a:xfrm>
        </p:grpSpPr>
        <p:sp>
          <p:nvSpPr>
            <p:cNvPr id="348" name="Google Shape;348;p6"/>
            <p:cNvSpPr/>
            <p:nvPr/>
          </p:nvSpPr>
          <p:spPr>
            <a:xfrm>
              <a:off x="0" y="1414"/>
              <a:ext cx="6858000" cy="1846368"/>
            </a:xfrm>
            <a:prstGeom prst="rect">
              <a:avLst/>
            </a:prstGeom>
            <a:solidFill>
              <a:srgbClr val="13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"/>
            <p:cNvSpPr txBox="1"/>
            <p:nvPr/>
          </p:nvSpPr>
          <p:spPr>
            <a:xfrm>
              <a:off x="1123358" y="673812"/>
              <a:ext cx="4548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 dirty="0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EDUCAÇÃO </a:t>
              </a:r>
              <a:endParaRPr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0" name="Google Shape;350;p6" descr="Uma imagem com captura de ecrã, Gráficos, design gráfico, Tipo de letra&#10;&#10;Descrição gerada automaticamente"/>
            <p:cNvPicPr preferRelativeResize="0"/>
            <p:nvPr/>
          </p:nvPicPr>
          <p:blipFill rotWithShape="1">
            <a:blip r:embed="rId3">
              <a:alphaModFix/>
            </a:blip>
            <a:srcRect l="29633" t="17718" r="31419" b="35330"/>
            <a:stretch/>
          </p:blipFill>
          <p:spPr>
            <a:xfrm>
              <a:off x="5671181" y="95763"/>
              <a:ext cx="1063332" cy="10254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1" name="Google Shape;351;p6"/>
            <p:cNvGrpSpPr/>
            <p:nvPr/>
          </p:nvGrpSpPr>
          <p:grpSpPr>
            <a:xfrm>
              <a:off x="240168" y="166851"/>
              <a:ext cx="577085" cy="1302326"/>
              <a:chOff x="182144" y="310343"/>
              <a:chExt cx="606030" cy="1363294"/>
            </a:xfrm>
          </p:grpSpPr>
          <p:sp>
            <p:nvSpPr>
              <p:cNvPr id="352" name="Google Shape;352;p6"/>
              <p:cNvSpPr/>
              <p:nvPr/>
            </p:nvSpPr>
            <p:spPr>
              <a:xfrm>
                <a:off x="18214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"/>
              <p:cNvSpPr/>
              <p:nvPr/>
            </p:nvSpPr>
            <p:spPr>
              <a:xfrm>
                <a:off x="18214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"/>
              <p:cNvSpPr/>
              <p:nvPr/>
            </p:nvSpPr>
            <p:spPr>
              <a:xfrm>
                <a:off x="18214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18214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>
                <a:off x="18214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18214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>
                <a:off x="42505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42505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42505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2505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42505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42505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66713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66713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>
                <a:off x="66713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>
                <a:off x="66713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66713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66713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6"/>
            <p:cNvSpPr txBox="1"/>
            <p:nvPr/>
          </p:nvSpPr>
          <p:spPr>
            <a:xfrm>
              <a:off x="1220117" y="282016"/>
              <a:ext cx="2675890" cy="452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400" b="1" dirty="0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GÉNERO e </a:t>
              </a:r>
              <a:endParaRPr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1" name="Google Shape;371;p6"/>
            <p:cNvCxnSpPr/>
            <p:nvPr/>
          </p:nvCxnSpPr>
          <p:spPr>
            <a:xfrm>
              <a:off x="1266532" y="1033316"/>
              <a:ext cx="981075" cy="0"/>
            </a:xfrm>
            <a:prstGeom prst="straightConnector1">
              <a:avLst/>
            </a:prstGeom>
            <a:noFill/>
            <a:ln w="76200" cap="sq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2" name="Google Shape;372;p6"/>
            <p:cNvSpPr txBox="1"/>
            <p:nvPr/>
          </p:nvSpPr>
          <p:spPr>
            <a:xfrm>
              <a:off x="1123358" y="1131514"/>
              <a:ext cx="3605700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dirty="0">
                  <a:solidFill>
                    <a:srgbClr val="F087B4"/>
                  </a:solidFill>
                  <a:latin typeface="Play"/>
                  <a:ea typeface="Play"/>
                  <a:cs typeface="Play"/>
                  <a:sym typeface="Play"/>
                </a:rPr>
                <a:t>[Diferentes níveis de perceção quanto à importância da inclusão das questões de género na educação]</a:t>
              </a:r>
              <a:endParaRPr sz="1200" dirty="0">
                <a:solidFill>
                  <a:srgbClr val="F087B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6"/>
          <p:cNvSpPr/>
          <p:nvPr/>
        </p:nvSpPr>
        <p:spPr>
          <a:xfrm>
            <a:off x="2336062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"/>
          <p:cNvSpPr/>
          <p:nvPr/>
        </p:nvSpPr>
        <p:spPr>
          <a:xfrm>
            <a:off x="2496929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"/>
          <p:cNvSpPr/>
          <p:nvPr/>
        </p:nvSpPr>
        <p:spPr>
          <a:xfrm>
            <a:off x="2666263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6" name="Google Shape;376;p6"/>
          <p:cNvGrpSpPr/>
          <p:nvPr/>
        </p:nvGrpSpPr>
        <p:grpSpPr>
          <a:xfrm>
            <a:off x="355427" y="8071375"/>
            <a:ext cx="3540580" cy="387985"/>
            <a:chOff x="0" y="-1"/>
            <a:chExt cx="3541444" cy="388190"/>
          </a:xfrm>
        </p:grpSpPr>
        <p:sp>
          <p:nvSpPr>
            <p:cNvPr id="377" name="Google Shape;377;p6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43839" y="-1"/>
              <a:ext cx="3297605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ESTRATÉGIAS DE AÇÃO 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6"/>
          <p:cNvGrpSpPr/>
          <p:nvPr/>
        </p:nvGrpSpPr>
        <p:grpSpPr>
          <a:xfrm>
            <a:off x="363894" y="8071375"/>
            <a:ext cx="6138587" cy="387996"/>
            <a:chOff x="5704" y="-1"/>
            <a:chExt cx="4135678" cy="388190"/>
          </a:xfrm>
        </p:grpSpPr>
        <p:sp>
          <p:nvSpPr>
            <p:cNvPr id="380" name="Google Shape;380;p6"/>
            <p:cNvSpPr/>
            <p:nvPr/>
          </p:nvSpPr>
          <p:spPr>
            <a:xfrm>
              <a:off x="5704" y="0"/>
              <a:ext cx="155834" cy="120993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243838" y="-1"/>
              <a:ext cx="3897544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CONSIDERAÇÕES &amp; RECOMENDAÇÕES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grpSp>
        <p:nvGrpSpPr>
          <p:cNvPr id="382" name="Google Shape;382;p6"/>
          <p:cNvGrpSpPr/>
          <p:nvPr/>
        </p:nvGrpSpPr>
        <p:grpSpPr>
          <a:xfrm>
            <a:off x="125138" y="4365682"/>
            <a:ext cx="4462206" cy="526108"/>
            <a:chOff x="0" y="200967"/>
            <a:chExt cx="2941093" cy="526111"/>
          </a:xfrm>
        </p:grpSpPr>
        <p:sp>
          <p:nvSpPr>
            <p:cNvPr id="383" name="Google Shape;383;p6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6"/>
          <p:cNvGrpSpPr/>
          <p:nvPr/>
        </p:nvGrpSpPr>
        <p:grpSpPr>
          <a:xfrm>
            <a:off x="3819324" y="4365682"/>
            <a:ext cx="2940681" cy="526108"/>
            <a:chOff x="0" y="200967"/>
            <a:chExt cx="2941093" cy="526111"/>
          </a:xfrm>
        </p:grpSpPr>
        <p:sp>
          <p:nvSpPr>
            <p:cNvPr id="386" name="Google Shape;386;p6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8" name="Google Shape;388;p6"/>
          <p:cNvPicPr preferRelativeResize="0"/>
          <p:nvPr/>
        </p:nvPicPr>
        <p:blipFill rotWithShape="1">
          <a:blip r:embed="rId4">
            <a:alphaModFix/>
          </a:blip>
          <a:srcRect r="39527" b="74251"/>
          <a:stretch/>
        </p:blipFill>
        <p:spPr>
          <a:xfrm>
            <a:off x="5792450" y="4361230"/>
            <a:ext cx="723018" cy="30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"/>
          <p:cNvSpPr txBox="1"/>
          <p:nvPr/>
        </p:nvSpPr>
        <p:spPr>
          <a:xfrm>
            <a:off x="215581" y="4348853"/>
            <a:ext cx="401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</a:rPr>
              <a:t>Valores médios</a:t>
            </a:r>
            <a:endParaRPr dirty="0">
              <a:latin typeface="Aptos Display" panose="020B0004020202020204" pitchFamily="34" charset="0"/>
            </a:endParaRPr>
          </a:p>
        </p:txBody>
      </p:sp>
      <p:pic>
        <p:nvPicPr>
          <p:cNvPr id="390" name="Google Shape;390;p6"/>
          <p:cNvPicPr preferRelativeResize="0"/>
          <p:nvPr/>
        </p:nvPicPr>
        <p:blipFill rotWithShape="1">
          <a:blip r:embed="rId4">
            <a:alphaModFix/>
          </a:blip>
          <a:srcRect l="23718" t="-551" r="39527" b="74251"/>
          <a:stretch/>
        </p:blipFill>
        <p:spPr>
          <a:xfrm>
            <a:off x="5660662" y="2132265"/>
            <a:ext cx="439441" cy="314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C1BC920-412C-0911-04BB-7ABE49906ABF}"/>
              </a:ext>
            </a:extLst>
          </p:cNvPr>
          <p:cNvSpPr txBox="1"/>
          <p:nvPr/>
        </p:nvSpPr>
        <p:spPr>
          <a:xfrm>
            <a:off x="5347410" y="4433018"/>
            <a:ext cx="53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P.56</a:t>
            </a:r>
          </a:p>
        </p:txBody>
      </p:sp>
      <p:pic>
        <p:nvPicPr>
          <p:cNvPr id="10" name="Google Shape;396;p7">
            <a:extLst>
              <a:ext uri="{FF2B5EF4-FFF2-40B4-BE49-F238E27FC236}">
                <a16:creationId xmlns:a16="http://schemas.microsoft.com/office/drawing/2014/main" id="{B8EC51C5-5012-5B17-AE0A-A9E492EAD0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95" b="73865"/>
          <a:stretch/>
        </p:blipFill>
        <p:spPr>
          <a:xfrm>
            <a:off x="2356241" y="2116398"/>
            <a:ext cx="272659" cy="31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44052E1-0383-9018-112A-81D9EA273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16" y="4851786"/>
            <a:ext cx="4112083" cy="27949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9542D75-5175-9EB5-DC70-60F83EA0A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370" y="6053029"/>
            <a:ext cx="2176762" cy="13722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7"/>
          <p:cNvPicPr preferRelativeResize="0"/>
          <p:nvPr/>
        </p:nvPicPr>
        <p:blipFill rotWithShape="1">
          <a:blip r:embed="rId3">
            <a:alphaModFix/>
          </a:blip>
          <a:srcRect r="77195" b="73865"/>
          <a:stretch/>
        </p:blipFill>
        <p:spPr>
          <a:xfrm>
            <a:off x="2356241" y="2116398"/>
            <a:ext cx="272659" cy="31247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7"/>
          <p:cNvSpPr/>
          <p:nvPr/>
        </p:nvSpPr>
        <p:spPr>
          <a:xfrm>
            <a:off x="147023" y="2147946"/>
            <a:ext cx="2519240" cy="2616653"/>
          </a:xfrm>
          <a:prstGeom prst="rect">
            <a:avLst/>
          </a:prstGeom>
          <a:noFill/>
          <a:ln w="1905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950" dirty="0">
                <a:solidFill>
                  <a:srgbClr val="0E1720"/>
                </a:solidFill>
                <a:latin typeface="Aptos Display" panose="020B0004020202020204" pitchFamily="34" charset="0"/>
              </a:rPr>
              <a:t>Escala dicotómica, fornecida pelas alternativas SIM e NÃO, refletindo, respetivamente, concordância ou discordância.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950" dirty="0">
                <a:solidFill>
                  <a:srgbClr val="0E1720"/>
                </a:solidFill>
                <a:latin typeface="Aptos Display" panose="020B0004020202020204" pitchFamily="34" charset="0"/>
              </a:rPr>
              <a:t>Os indivíduos avaliam a sua posição relativamente à inclusão da perspetiva de género na formação de professores/as, independentemente da sua área de especialização.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E1720"/>
              </a:buClr>
              <a:buSzPts val="1000"/>
              <a:buFont typeface="Noto Sans Symbols"/>
              <a:buChar char="∙"/>
            </a:pPr>
            <a:endParaRPr dirty="0">
              <a:latin typeface="Aptos Display" panose="020B0004020202020204" pitchFamily="34" charset="0"/>
            </a:endParaRPr>
          </a:p>
        </p:txBody>
      </p:sp>
      <p:grpSp>
        <p:nvGrpSpPr>
          <p:cNvPr id="398" name="Google Shape;398;p7"/>
          <p:cNvGrpSpPr/>
          <p:nvPr/>
        </p:nvGrpSpPr>
        <p:grpSpPr>
          <a:xfrm>
            <a:off x="307890" y="2029680"/>
            <a:ext cx="1984373" cy="387985"/>
            <a:chOff x="0" y="-1"/>
            <a:chExt cx="1984857" cy="388190"/>
          </a:xfrm>
        </p:grpSpPr>
        <p:sp>
          <p:nvSpPr>
            <p:cNvPr id="399" name="Google Shape;399;p7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243840" y="-1"/>
              <a:ext cx="1741017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EM ANÁLISE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sp>
        <p:nvSpPr>
          <p:cNvPr id="401" name="Google Shape;401;p7"/>
          <p:cNvSpPr/>
          <p:nvPr/>
        </p:nvSpPr>
        <p:spPr>
          <a:xfrm>
            <a:off x="2736473" y="2115222"/>
            <a:ext cx="4004272" cy="2603640"/>
          </a:xfrm>
          <a:prstGeom prst="rect">
            <a:avLst/>
          </a:prstGeom>
          <a:noFill/>
          <a:ln w="1905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950" dirty="0">
                <a:solidFill>
                  <a:srgbClr val="0E1720"/>
                </a:solidFill>
                <a:latin typeface="Aptos Display" panose="020B0004020202020204" pitchFamily="34" charset="0"/>
              </a:rPr>
              <a:t>A maioria dos/as inquiridos/as (96,7%) manifesta uma posição favorável à incorporação da perspetiva de género na formação integral de professores/as, independentemente da área de especialização. Assim, apenas 3,3% dos/as participantes manifestam uma posição desfavorável em relação a esta integração.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950" dirty="0">
                <a:solidFill>
                  <a:srgbClr val="0E1720"/>
                </a:solidFill>
                <a:latin typeface="Aptos Display" panose="020B0004020202020204" pitchFamily="34" charset="0"/>
              </a:rPr>
              <a:t>Quando se procede à desagregação dos dados por sexo, verifica-se que, entre os/as entrevistados/as que apoiam a inclusão da perspetiva de género na formação integral de professores/as, 75,86% são do sexo feminino e 24,14% do sexo masculino. Entre aqueles/as que expressam discordância, a distribuição é equitativa, com 50% homens e 50% mulheres.</a:t>
            </a:r>
          </a:p>
        </p:txBody>
      </p:sp>
      <p:grpSp>
        <p:nvGrpSpPr>
          <p:cNvPr id="402" name="Google Shape;402;p7"/>
          <p:cNvGrpSpPr/>
          <p:nvPr/>
        </p:nvGrpSpPr>
        <p:grpSpPr>
          <a:xfrm>
            <a:off x="3652229" y="2036270"/>
            <a:ext cx="1984373" cy="387985"/>
            <a:chOff x="0" y="-1"/>
            <a:chExt cx="1984857" cy="388190"/>
          </a:xfrm>
        </p:grpSpPr>
        <p:sp>
          <p:nvSpPr>
            <p:cNvPr id="403" name="Google Shape;403;p7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243840" y="-1"/>
              <a:ext cx="1741017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SÍNTESE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sp>
        <p:nvSpPr>
          <p:cNvPr id="434" name="Google Shape;434;p7"/>
          <p:cNvSpPr/>
          <p:nvPr/>
        </p:nvSpPr>
        <p:spPr>
          <a:xfrm>
            <a:off x="2336062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"/>
          <p:cNvSpPr/>
          <p:nvPr/>
        </p:nvSpPr>
        <p:spPr>
          <a:xfrm>
            <a:off x="2496929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2666263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"/>
          <p:cNvSpPr/>
          <p:nvPr/>
        </p:nvSpPr>
        <p:spPr>
          <a:xfrm>
            <a:off x="147023" y="7591450"/>
            <a:ext cx="6587490" cy="2148562"/>
          </a:xfrm>
          <a:prstGeom prst="rect">
            <a:avLst/>
          </a:prstGeom>
          <a:noFill/>
          <a:ln w="2540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365750" rIns="18287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950" dirty="0">
                <a:solidFill>
                  <a:srgbClr val="0E1720"/>
                </a:solidFill>
                <a:latin typeface="Aptos Display" panose="020B0004020202020204" pitchFamily="34" charset="0"/>
              </a:rPr>
              <a:t>A análise dos dados revela que uma esmagadora maioria dos/as inquiridos/as apoia a inclusão da perspetiva de género na formação de professores/as, independentemente da sua área de especialização. Este resultado indica uma forte conscientização sobre a relevância da temática de género, na formação docente. </a:t>
            </a:r>
          </a:p>
          <a:p>
            <a:pPr algn="just">
              <a:lnSpc>
                <a:spcPct val="150000"/>
              </a:lnSpc>
            </a:pPr>
            <a:r>
              <a:rPr lang="pt-PT" sz="950" dirty="0">
                <a:solidFill>
                  <a:srgbClr val="0E1720"/>
                </a:solidFill>
                <a:latin typeface="Aptos Display" panose="020B0004020202020204" pitchFamily="34" charset="0"/>
              </a:rPr>
              <a:t>Apenas 3,3% dos/as inquiridos/as manifestaram uma posição desfavorável em relação à inclusão da perspetiva de género. Apesar de ser uma minoria, é relevante investigar as razões subjacentes a esta discordância. </a:t>
            </a:r>
          </a:p>
          <a:p>
            <a:pPr>
              <a:lnSpc>
                <a:spcPct val="150000"/>
              </a:lnSpc>
            </a:pPr>
            <a:r>
              <a:rPr lang="pt-PT" sz="950" dirty="0">
                <a:solidFill>
                  <a:srgbClr val="0E1720"/>
                </a:solidFill>
                <a:latin typeface="Aptos Display" panose="020B0004020202020204" pitchFamily="34" charset="0"/>
              </a:rPr>
              <a:t>Entre os/as questionados/as que expressaram discordância, observa-se uma distribuição equitativa entre os sexos (50% homens e 50% mulheres). Este padrão pode indicar que tanto homens, quanto mulheres compartilham algumas reservas em relação ao tema, o que merece uma análise mais aprofundada. </a:t>
            </a:r>
            <a:endParaRPr sz="950" dirty="0">
              <a:solidFill>
                <a:srgbClr val="0E1720"/>
              </a:solidFill>
              <a:latin typeface="Aptos Display" panose="020B0004020202020204" pitchFamily="34" charset="0"/>
            </a:endParaRPr>
          </a:p>
        </p:txBody>
      </p:sp>
      <p:grpSp>
        <p:nvGrpSpPr>
          <p:cNvPr id="438" name="Google Shape;438;p7"/>
          <p:cNvGrpSpPr/>
          <p:nvPr/>
        </p:nvGrpSpPr>
        <p:grpSpPr>
          <a:xfrm>
            <a:off x="335584" y="7413660"/>
            <a:ext cx="6151622" cy="387985"/>
            <a:chOff x="10599" y="-268809"/>
            <a:chExt cx="4144398" cy="388190"/>
          </a:xfrm>
        </p:grpSpPr>
        <p:sp>
          <p:nvSpPr>
            <p:cNvPr id="439" name="Google Shape;439;p7"/>
            <p:cNvSpPr/>
            <p:nvPr/>
          </p:nvSpPr>
          <p:spPr>
            <a:xfrm>
              <a:off x="10599" y="-135211"/>
              <a:ext cx="155834" cy="120993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57453" y="-268809"/>
              <a:ext cx="3897544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CONSIDERAÇÕES &amp; RECOMENDAÇÕES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grpSp>
        <p:nvGrpSpPr>
          <p:cNvPr id="443" name="Google Shape;443;p7"/>
          <p:cNvGrpSpPr/>
          <p:nvPr/>
        </p:nvGrpSpPr>
        <p:grpSpPr>
          <a:xfrm>
            <a:off x="126726" y="4837432"/>
            <a:ext cx="4462206" cy="526108"/>
            <a:chOff x="0" y="200967"/>
            <a:chExt cx="2941093" cy="526111"/>
          </a:xfrm>
        </p:grpSpPr>
        <p:sp>
          <p:nvSpPr>
            <p:cNvPr id="444" name="Google Shape;444;p7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7"/>
          <p:cNvGrpSpPr/>
          <p:nvPr/>
        </p:nvGrpSpPr>
        <p:grpSpPr>
          <a:xfrm>
            <a:off x="3793832" y="4837432"/>
            <a:ext cx="2940681" cy="526108"/>
            <a:chOff x="0" y="200967"/>
            <a:chExt cx="2941093" cy="526111"/>
          </a:xfrm>
        </p:grpSpPr>
        <p:sp>
          <p:nvSpPr>
            <p:cNvPr id="447" name="Google Shape;447;p7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9" name="Google Shape;449;p7"/>
          <p:cNvPicPr preferRelativeResize="0"/>
          <p:nvPr/>
        </p:nvPicPr>
        <p:blipFill rotWithShape="1">
          <a:blip r:embed="rId3">
            <a:alphaModFix/>
          </a:blip>
          <a:srcRect r="39527" b="74251"/>
          <a:stretch/>
        </p:blipFill>
        <p:spPr>
          <a:xfrm>
            <a:off x="5794038" y="4832980"/>
            <a:ext cx="723018" cy="30785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7"/>
          <p:cNvSpPr txBox="1"/>
          <p:nvPr/>
        </p:nvSpPr>
        <p:spPr>
          <a:xfrm>
            <a:off x="245439" y="4829279"/>
            <a:ext cx="49569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</a:rPr>
              <a:t>Valores Médios</a:t>
            </a:r>
            <a:endParaRPr sz="1800" dirty="0">
              <a:latin typeface="Aptos Display" panose="020B0004020202020204" pitchFamily="34" charset="0"/>
            </a:endParaRPr>
          </a:p>
        </p:txBody>
      </p:sp>
      <p:pic>
        <p:nvPicPr>
          <p:cNvPr id="451" name="Google Shape;451;p7"/>
          <p:cNvPicPr preferRelativeResize="0"/>
          <p:nvPr/>
        </p:nvPicPr>
        <p:blipFill rotWithShape="1">
          <a:blip r:embed="rId3">
            <a:alphaModFix/>
          </a:blip>
          <a:srcRect l="23718" t="-551" r="39527" b="74251"/>
          <a:stretch/>
        </p:blipFill>
        <p:spPr>
          <a:xfrm>
            <a:off x="5660662" y="2132265"/>
            <a:ext cx="439441" cy="314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366EA1F-84E7-B44C-8D43-FE7493B7666A}"/>
              </a:ext>
            </a:extLst>
          </p:cNvPr>
          <p:cNvSpPr txBox="1"/>
          <p:nvPr/>
        </p:nvSpPr>
        <p:spPr>
          <a:xfrm>
            <a:off x="5347410" y="4877974"/>
            <a:ext cx="53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P.57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D3AE64-8C58-0E8D-D581-1F8FC81B8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92" y="5587067"/>
            <a:ext cx="2595772" cy="139262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5493992-1F4E-5EBB-C774-F788EC611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200" y="5414767"/>
            <a:ext cx="2430777" cy="1543525"/>
          </a:xfrm>
          <a:prstGeom prst="rect">
            <a:avLst/>
          </a:prstGeom>
        </p:spPr>
      </p:pic>
      <p:grpSp>
        <p:nvGrpSpPr>
          <p:cNvPr id="3" name="Google Shape;347;p6">
            <a:extLst>
              <a:ext uri="{FF2B5EF4-FFF2-40B4-BE49-F238E27FC236}">
                <a16:creationId xmlns:a16="http://schemas.microsoft.com/office/drawing/2014/main" id="{50450D90-D622-9B05-B951-79EA54EB8C34}"/>
              </a:ext>
            </a:extLst>
          </p:cNvPr>
          <p:cNvGrpSpPr/>
          <p:nvPr/>
        </p:nvGrpSpPr>
        <p:grpSpPr>
          <a:xfrm>
            <a:off x="0" y="552"/>
            <a:ext cx="6858000" cy="1930279"/>
            <a:chOff x="0" y="1414"/>
            <a:chExt cx="6858000" cy="1930279"/>
          </a:xfrm>
        </p:grpSpPr>
        <p:sp>
          <p:nvSpPr>
            <p:cNvPr id="4" name="Google Shape;348;p6">
              <a:extLst>
                <a:ext uri="{FF2B5EF4-FFF2-40B4-BE49-F238E27FC236}">
                  <a16:creationId xmlns:a16="http://schemas.microsoft.com/office/drawing/2014/main" id="{80D06073-DED0-71E3-6D52-97C4FFF8C823}"/>
                </a:ext>
              </a:extLst>
            </p:cNvPr>
            <p:cNvSpPr/>
            <p:nvPr/>
          </p:nvSpPr>
          <p:spPr>
            <a:xfrm>
              <a:off x="0" y="1414"/>
              <a:ext cx="6858000" cy="1846368"/>
            </a:xfrm>
            <a:prstGeom prst="rect">
              <a:avLst/>
            </a:prstGeom>
            <a:solidFill>
              <a:srgbClr val="13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49;p6">
              <a:extLst>
                <a:ext uri="{FF2B5EF4-FFF2-40B4-BE49-F238E27FC236}">
                  <a16:creationId xmlns:a16="http://schemas.microsoft.com/office/drawing/2014/main" id="{CDBA5F65-DC82-254A-1DD9-CF4A387F82C1}"/>
                </a:ext>
              </a:extLst>
            </p:cNvPr>
            <p:cNvSpPr txBox="1"/>
            <p:nvPr/>
          </p:nvSpPr>
          <p:spPr>
            <a:xfrm>
              <a:off x="1123358" y="673812"/>
              <a:ext cx="4548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 dirty="0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EDUCAÇÃO </a:t>
              </a:r>
              <a:endParaRPr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350;p6" descr="Uma imagem com captura de ecrã, Gráficos, design gráfico, Tipo de letra&#10;&#10;Descrição gerada automaticamente">
              <a:extLst>
                <a:ext uri="{FF2B5EF4-FFF2-40B4-BE49-F238E27FC236}">
                  <a16:creationId xmlns:a16="http://schemas.microsoft.com/office/drawing/2014/main" id="{2234D58F-E15A-B4D2-EFF1-57832187AB8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9633" t="17718" r="31419" b="35330"/>
            <a:stretch/>
          </p:blipFill>
          <p:spPr>
            <a:xfrm>
              <a:off x="5671181" y="95763"/>
              <a:ext cx="1063332" cy="10254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351;p6">
              <a:extLst>
                <a:ext uri="{FF2B5EF4-FFF2-40B4-BE49-F238E27FC236}">
                  <a16:creationId xmlns:a16="http://schemas.microsoft.com/office/drawing/2014/main" id="{E79EAF89-9483-6C2B-F1FB-A0FE5CE44C88}"/>
                </a:ext>
              </a:extLst>
            </p:cNvPr>
            <p:cNvGrpSpPr/>
            <p:nvPr/>
          </p:nvGrpSpPr>
          <p:grpSpPr>
            <a:xfrm>
              <a:off x="240168" y="166851"/>
              <a:ext cx="577085" cy="1302326"/>
              <a:chOff x="182144" y="310343"/>
              <a:chExt cx="606030" cy="1363294"/>
            </a:xfrm>
          </p:grpSpPr>
          <p:sp>
            <p:nvSpPr>
              <p:cNvPr id="13" name="Google Shape;352;p6">
                <a:extLst>
                  <a:ext uri="{FF2B5EF4-FFF2-40B4-BE49-F238E27FC236}">
                    <a16:creationId xmlns:a16="http://schemas.microsoft.com/office/drawing/2014/main" id="{2982E35F-8901-0C26-36ED-3D43765E5F22}"/>
                  </a:ext>
                </a:extLst>
              </p:cNvPr>
              <p:cNvSpPr/>
              <p:nvPr/>
            </p:nvSpPr>
            <p:spPr>
              <a:xfrm>
                <a:off x="18214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353;p6">
                <a:extLst>
                  <a:ext uri="{FF2B5EF4-FFF2-40B4-BE49-F238E27FC236}">
                    <a16:creationId xmlns:a16="http://schemas.microsoft.com/office/drawing/2014/main" id="{5F532933-6153-F25E-3DDE-4D9B73C1F6EA}"/>
                  </a:ext>
                </a:extLst>
              </p:cNvPr>
              <p:cNvSpPr/>
              <p:nvPr/>
            </p:nvSpPr>
            <p:spPr>
              <a:xfrm>
                <a:off x="18214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54;p6">
                <a:extLst>
                  <a:ext uri="{FF2B5EF4-FFF2-40B4-BE49-F238E27FC236}">
                    <a16:creationId xmlns:a16="http://schemas.microsoft.com/office/drawing/2014/main" id="{88305E95-4421-4BDD-DA16-060D618E9EDF}"/>
                  </a:ext>
                </a:extLst>
              </p:cNvPr>
              <p:cNvSpPr/>
              <p:nvPr/>
            </p:nvSpPr>
            <p:spPr>
              <a:xfrm>
                <a:off x="18214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55;p6">
                <a:extLst>
                  <a:ext uri="{FF2B5EF4-FFF2-40B4-BE49-F238E27FC236}">
                    <a16:creationId xmlns:a16="http://schemas.microsoft.com/office/drawing/2014/main" id="{053F2E7D-D7F2-833E-8C29-3F92E88BAB72}"/>
                  </a:ext>
                </a:extLst>
              </p:cNvPr>
              <p:cNvSpPr/>
              <p:nvPr/>
            </p:nvSpPr>
            <p:spPr>
              <a:xfrm>
                <a:off x="18214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6;p6">
                <a:extLst>
                  <a:ext uri="{FF2B5EF4-FFF2-40B4-BE49-F238E27FC236}">
                    <a16:creationId xmlns:a16="http://schemas.microsoft.com/office/drawing/2014/main" id="{F5D6DCB3-A41C-5ABB-349B-CC60C1525219}"/>
                  </a:ext>
                </a:extLst>
              </p:cNvPr>
              <p:cNvSpPr/>
              <p:nvPr/>
            </p:nvSpPr>
            <p:spPr>
              <a:xfrm>
                <a:off x="18214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7;p6">
                <a:extLst>
                  <a:ext uri="{FF2B5EF4-FFF2-40B4-BE49-F238E27FC236}">
                    <a16:creationId xmlns:a16="http://schemas.microsoft.com/office/drawing/2014/main" id="{71B506F8-B7E5-8E11-8884-B9DCE2C5313F}"/>
                  </a:ext>
                </a:extLst>
              </p:cNvPr>
              <p:cNvSpPr/>
              <p:nvPr/>
            </p:nvSpPr>
            <p:spPr>
              <a:xfrm>
                <a:off x="18214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;p6">
                <a:extLst>
                  <a:ext uri="{FF2B5EF4-FFF2-40B4-BE49-F238E27FC236}">
                    <a16:creationId xmlns:a16="http://schemas.microsoft.com/office/drawing/2014/main" id="{2635B784-6C32-F4E5-E824-16E4874930BE}"/>
                  </a:ext>
                </a:extLst>
              </p:cNvPr>
              <p:cNvSpPr/>
              <p:nvPr/>
            </p:nvSpPr>
            <p:spPr>
              <a:xfrm>
                <a:off x="42505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9;p6">
                <a:extLst>
                  <a:ext uri="{FF2B5EF4-FFF2-40B4-BE49-F238E27FC236}">
                    <a16:creationId xmlns:a16="http://schemas.microsoft.com/office/drawing/2014/main" id="{0961ACDC-CAF4-532F-4A55-B7848BECF820}"/>
                  </a:ext>
                </a:extLst>
              </p:cNvPr>
              <p:cNvSpPr/>
              <p:nvPr/>
            </p:nvSpPr>
            <p:spPr>
              <a:xfrm>
                <a:off x="42505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60;p6">
                <a:extLst>
                  <a:ext uri="{FF2B5EF4-FFF2-40B4-BE49-F238E27FC236}">
                    <a16:creationId xmlns:a16="http://schemas.microsoft.com/office/drawing/2014/main" id="{A2DCE8EB-AD36-245C-248E-7CEB16C54BC5}"/>
                  </a:ext>
                </a:extLst>
              </p:cNvPr>
              <p:cNvSpPr/>
              <p:nvPr/>
            </p:nvSpPr>
            <p:spPr>
              <a:xfrm>
                <a:off x="42505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61;p6">
                <a:extLst>
                  <a:ext uri="{FF2B5EF4-FFF2-40B4-BE49-F238E27FC236}">
                    <a16:creationId xmlns:a16="http://schemas.microsoft.com/office/drawing/2014/main" id="{A7AA0F1E-62FB-6737-ADEA-1BBAA140F413}"/>
                  </a:ext>
                </a:extLst>
              </p:cNvPr>
              <p:cNvSpPr/>
              <p:nvPr/>
            </p:nvSpPr>
            <p:spPr>
              <a:xfrm>
                <a:off x="42505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62;p6">
                <a:extLst>
                  <a:ext uri="{FF2B5EF4-FFF2-40B4-BE49-F238E27FC236}">
                    <a16:creationId xmlns:a16="http://schemas.microsoft.com/office/drawing/2014/main" id="{B5D9B0C8-CAF9-9C08-9251-CC079830FF8B}"/>
                  </a:ext>
                </a:extLst>
              </p:cNvPr>
              <p:cNvSpPr/>
              <p:nvPr/>
            </p:nvSpPr>
            <p:spPr>
              <a:xfrm>
                <a:off x="42505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63;p6">
                <a:extLst>
                  <a:ext uri="{FF2B5EF4-FFF2-40B4-BE49-F238E27FC236}">
                    <a16:creationId xmlns:a16="http://schemas.microsoft.com/office/drawing/2014/main" id="{4AA490AD-7538-9DD4-B6B7-7847DDBF2519}"/>
                  </a:ext>
                </a:extLst>
              </p:cNvPr>
              <p:cNvSpPr/>
              <p:nvPr/>
            </p:nvSpPr>
            <p:spPr>
              <a:xfrm>
                <a:off x="42505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64;p6">
                <a:extLst>
                  <a:ext uri="{FF2B5EF4-FFF2-40B4-BE49-F238E27FC236}">
                    <a16:creationId xmlns:a16="http://schemas.microsoft.com/office/drawing/2014/main" id="{8DDF7530-E790-7E72-B971-6085EAF0990A}"/>
                  </a:ext>
                </a:extLst>
              </p:cNvPr>
              <p:cNvSpPr/>
              <p:nvPr/>
            </p:nvSpPr>
            <p:spPr>
              <a:xfrm>
                <a:off x="66713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65;p6">
                <a:extLst>
                  <a:ext uri="{FF2B5EF4-FFF2-40B4-BE49-F238E27FC236}">
                    <a16:creationId xmlns:a16="http://schemas.microsoft.com/office/drawing/2014/main" id="{1AAF2FB9-488A-4A7A-CE9B-684D4AD48634}"/>
                  </a:ext>
                </a:extLst>
              </p:cNvPr>
              <p:cNvSpPr/>
              <p:nvPr/>
            </p:nvSpPr>
            <p:spPr>
              <a:xfrm>
                <a:off x="66713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66;p6">
                <a:extLst>
                  <a:ext uri="{FF2B5EF4-FFF2-40B4-BE49-F238E27FC236}">
                    <a16:creationId xmlns:a16="http://schemas.microsoft.com/office/drawing/2014/main" id="{16C7B375-4353-536D-0338-E0F4DC0570D6}"/>
                  </a:ext>
                </a:extLst>
              </p:cNvPr>
              <p:cNvSpPr/>
              <p:nvPr/>
            </p:nvSpPr>
            <p:spPr>
              <a:xfrm>
                <a:off x="66713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67;p6">
                <a:extLst>
                  <a:ext uri="{FF2B5EF4-FFF2-40B4-BE49-F238E27FC236}">
                    <a16:creationId xmlns:a16="http://schemas.microsoft.com/office/drawing/2014/main" id="{CE2AB82D-DA9B-1FFE-1030-FF204C62C8DB}"/>
                  </a:ext>
                </a:extLst>
              </p:cNvPr>
              <p:cNvSpPr/>
              <p:nvPr/>
            </p:nvSpPr>
            <p:spPr>
              <a:xfrm>
                <a:off x="66713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68;p6">
                <a:extLst>
                  <a:ext uri="{FF2B5EF4-FFF2-40B4-BE49-F238E27FC236}">
                    <a16:creationId xmlns:a16="http://schemas.microsoft.com/office/drawing/2014/main" id="{ADD8176F-0B93-6485-E054-ACD4E5440713}"/>
                  </a:ext>
                </a:extLst>
              </p:cNvPr>
              <p:cNvSpPr/>
              <p:nvPr/>
            </p:nvSpPr>
            <p:spPr>
              <a:xfrm>
                <a:off x="66713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69;p6">
                <a:extLst>
                  <a:ext uri="{FF2B5EF4-FFF2-40B4-BE49-F238E27FC236}">
                    <a16:creationId xmlns:a16="http://schemas.microsoft.com/office/drawing/2014/main" id="{DF865F66-26D0-D35B-A0EA-B712F6F8184C}"/>
                  </a:ext>
                </a:extLst>
              </p:cNvPr>
              <p:cNvSpPr/>
              <p:nvPr/>
            </p:nvSpPr>
            <p:spPr>
              <a:xfrm>
                <a:off x="66713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Google Shape;370;p6">
              <a:extLst>
                <a:ext uri="{FF2B5EF4-FFF2-40B4-BE49-F238E27FC236}">
                  <a16:creationId xmlns:a16="http://schemas.microsoft.com/office/drawing/2014/main" id="{DFEFBB4F-C0FA-F4B6-4CB2-489CA8C706E6}"/>
                </a:ext>
              </a:extLst>
            </p:cNvPr>
            <p:cNvSpPr txBox="1"/>
            <p:nvPr/>
          </p:nvSpPr>
          <p:spPr>
            <a:xfrm>
              <a:off x="1220117" y="282016"/>
              <a:ext cx="2675890" cy="452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400" b="1" dirty="0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GÉNERO e </a:t>
              </a:r>
              <a:endParaRPr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" name="Google Shape;371;p6">
              <a:extLst>
                <a:ext uri="{FF2B5EF4-FFF2-40B4-BE49-F238E27FC236}">
                  <a16:creationId xmlns:a16="http://schemas.microsoft.com/office/drawing/2014/main" id="{1D35290D-4C8B-25AA-B8FD-12AD5E614A29}"/>
                </a:ext>
              </a:extLst>
            </p:cNvPr>
            <p:cNvCxnSpPr/>
            <p:nvPr/>
          </p:nvCxnSpPr>
          <p:spPr>
            <a:xfrm>
              <a:off x="1266532" y="1033316"/>
              <a:ext cx="981075" cy="0"/>
            </a:xfrm>
            <a:prstGeom prst="straightConnector1">
              <a:avLst/>
            </a:prstGeom>
            <a:noFill/>
            <a:ln w="76200" cap="sq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" name="Google Shape;372;p6">
              <a:extLst>
                <a:ext uri="{FF2B5EF4-FFF2-40B4-BE49-F238E27FC236}">
                  <a16:creationId xmlns:a16="http://schemas.microsoft.com/office/drawing/2014/main" id="{1AB6BF15-1437-8321-DDDF-EC747EF399E7}"/>
                </a:ext>
              </a:extLst>
            </p:cNvPr>
            <p:cNvSpPr txBox="1"/>
            <p:nvPr/>
          </p:nvSpPr>
          <p:spPr>
            <a:xfrm>
              <a:off x="1123358" y="1131514"/>
              <a:ext cx="3605700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dirty="0">
                  <a:solidFill>
                    <a:srgbClr val="F087B4"/>
                  </a:solidFill>
                  <a:latin typeface="Play"/>
                  <a:ea typeface="Play"/>
                  <a:cs typeface="Play"/>
                  <a:sym typeface="Play"/>
                </a:rPr>
                <a:t>[Diferentes níveis de perceção quanto à importância da inclusão das questões de género na educação]</a:t>
              </a:r>
              <a:endParaRPr sz="1200" dirty="0">
                <a:solidFill>
                  <a:srgbClr val="F087B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"/>
          <p:cNvSpPr/>
          <p:nvPr/>
        </p:nvSpPr>
        <p:spPr>
          <a:xfrm>
            <a:off x="147023" y="2147946"/>
            <a:ext cx="2870796" cy="2642685"/>
          </a:xfrm>
          <a:prstGeom prst="rect">
            <a:avLst/>
          </a:prstGeom>
          <a:noFill/>
          <a:ln w="1905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0E1720"/>
                </a:solidFill>
                <a:latin typeface="Aptos Display" panose="020B0004020202020204" pitchFamily="34" charset="0"/>
              </a:rPr>
              <a:t>Escala dicotómica, composta pelas opções SIM e NÃO, que expressam, respetivamente, concordância ou discordância.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0E1720"/>
                </a:solidFill>
                <a:latin typeface="Aptos Display" panose="020B0004020202020204" pitchFamily="34" charset="0"/>
              </a:rPr>
              <a:t>Os/as respondentes avaliam a sua posição em relação à relevância da implementação de ações de prevenção da violência no namoro, tanto em contextos educativos, como noutros ambientes frequentados por jovens.</a:t>
            </a:r>
          </a:p>
        </p:txBody>
      </p:sp>
      <p:grpSp>
        <p:nvGrpSpPr>
          <p:cNvPr id="457" name="Google Shape;457;p8"/>
          <p:cNvGrpSpPr/>
          <p:nvPr/>
        </p:nvGrpSpPr>
        <p:grpSpPr>
          <a:xfrm>
            <a:off x="307890" y="2029680"/>
            <a:ext cx="1984373" cy="387985"/>
            <a:chOff x="0" y="-1"/>
            <a:chExt cx="1984857" cy="388190"/>
          </a:xfrm>
        </p:grpSpPr>
        <p:sp>
          <p:nvSpPr>
            <p:cNvPr id="458" name="Google Shape;458;p8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43840" y="-1"/>
              <a:ext cx="1741017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EM ANÁLISE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sp>
        <p:nvSpPr>
          <p:cNvPr id="460" name="Google Shape;460;p8"/>
          <p:cNvSpPr/>
          <p:nvPr/>
        </p:nvSpPr>
        <p:spPr>
          <a:xfrm>
            <a:off x="3081797" y="2043537"/>
            <a:ext cx="3652716" cy="2622313"/>
          </a:xfrm>
          <a:prstGeom prst="rect">
            <a:avLst/>
          </a:prstGeom>
          <a:noFill/>
          <a:ln w="1905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0E1720"/>
                </a:solidFill>
                <a:latin typeface="Aptos Display" panose="020B0004020202020204" pitchFamily="34" charset="0"/>
              </a:rPr>
              <a:t>Com a exceção de uma única inquirida do sexo feminino, a totalidade da amostra sustenta que é de primordial importância a implementação de iniciativas em contextos educativos e noutros ambientes frequentados por jovens, promovendo a prevenção e a mitigação da violência no namoro.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0E1720"/>
                </a:solidFill>
                <a:latin typeface="Aptos Display" panose="020B0004020202020204" pitchFamily="34" charset="0"/>
              </a:rPr>
              <a:t>No que diz respeito aos/às inquiridos/as que se manifestam favoráveis à realização das referidas iniciativas, verifica-se que 74,58% são do sexo feminino, ao passo que 25,42% do sexo masculino.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61" name="Google Shape;461;p8"/>
          <p:cNvGrpSpPr/>
          <p:nvPr/>
        </p:nvGrpSpPr>
        <p:grpSpPr>
          <a:xfrm>
            <a:off x="3652229" y="2036270"/>
            <a:ext cx="1984373" cy="387985"/>
            <a:chOff x="0" y="-1"/>
            <a:chExt cx="1984857" cy="388190"/>
          </a:xfrm>
        </p:grpSpPr>
        <p:sp>
          <p:nvSpPr>
            <p:cNvPr id="462" name="Google Shape;462;p8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243840" y="-1"/>
              <a:ext cx="1741017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SÍNTESE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grpSp>
        <p:nvGrpSpPr>
          <p:cNvPr id="464" name="Google Shape;464;p8"/>
          <p:cNvGrpSpPr/>
          <p:nvPr/>
        </p:nvGrpSpPr>
        <p:grpSpPr>
          <a:xfrm>
            <a:off x="351193" y="7863129"/>
            <a:ext cx="3540580" cy="387985"/>
            <a:chOff x="0" y="-1"/>
            <a:chExt cx="3541444" cy="388190"/>
          </a:xfrm>
        </p:grpSpPr>
        <p:sp>
          <p:nvSpPr>
            <p:cNvPr id="465" name="Google Shape;465;p8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243839" y="-1"/>
              <a:ext cx="3297605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ESTRATÉGIAS DE AÇÃO 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8"/>
          <p:cNvSpPr/>
          <p:nvPr/>
        </p:nvSpPr>
        <p:spPr>
          <a:xfrm>
            <a:off x="2336062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8"/>
          <p:cNvSpPr/>
          <p:nvPr/>
        </p:nvSpPr>
        <p:spPr>
          <a:xfrm>
            <a:off x="2496929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8"/>
          <p:cNvSpPr/>
          <p:nvPr/>
        </p:nvSpPr>
        <p:spPr>
          <a:xfrm>
            <a:off x="2666263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8"/>
          <p:cNvSpPr/>
          <p:nvPr/>
        </p:nvSpPr>
        <p:spPr>
          <a:xfrm>
            <a:off x="103937" y="7893630"/>
            <a:ext cx="6587400" cy="1846500"/>
          </a:xfrm>
          <a:prstGeom prst="rect">
            <a:avLst/>
          </a:prstGeom>
          <a:noFill/>
          <a:ln w="2540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365750" rIns="182875" bIns="457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0E1720"/>
                </a:solidFill>
                <a:latin typeface="Aptos Display" panose="020B0004020202020204" pitchFamily="34" charset="0"/>
              </a:rPr>
              <a:t>A análise dos dados revela que a totalidade da amostra, com exceção de uma única investigação do sexo feminino, reforça a importância primordial da implementação de ações de prevenção da violência no namoro. Este consenso indica uma forte sensibilização para a gravidade do problema, tanto em contextos educativo, como noutros ambientes frequentados por jovens.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0E1720"/>
                </a:solidFill>
                <a:latin typeface="Aptos Display" panose="020B0004020202020204" pitchFamily="34" charset="0"/>
              </a:rPr>
              <a:t>Ressalta a importância de promover campanhas de sensibilização e formação sobre violência no namoro, direcionadas a jovens.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E1720"/>
              </a:solidFill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497" name="Google Shape;497;p8"/>
          <p:cNvGrpSpPr/>
          <p:nvPr/>
        </p:nvGrpSpPr>
        <p:grpSpPr>
          <a:xfrm>
            <a:off x="359660" y="7863129"/>
            <a:ext cx="6138679" cy="387985"/>
            <a:chOff x="5704" y="-1"/>
            <a:chExt cx="4135678" cy="388190"/>
          </a:xfrm>
        </p:grpSpPr>
        <p:sp>
          <p:nvSpPr>
            <p:cNvPr id="498" name="Google Shape;498;p8"/>
            <p:cNvSpPr/>
            <p:nvPr/>
          </p:nvSpPr>
          <p:spPr>
            <a:xfrm>
              <a:off x="5704" y="0"/>
              <a:ext cx="155834" cy="120993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43838" y="-1"/>
              <a:ext cx="3897544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CONSIDERAÇÕES &amp; RECOMENDAÇÕES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grpSp>
        <p:nvGrpSpPr>
          <p:cNvPr id="502" name="Google Shape;502;p8"/>
          <p:cNvGrpSpPr/>
          <p:nvPr/>
        </p:nvGrpSpPr>
        <p:grpSpPr>
          <a:xfrm>
            <a:off x="126726" y="4837432"/>
            <a:ext cx="4462206" cy="526108"/>
            <a:chOff x="0" y="200967"/>
            <a:chExt cx="2941093" cy="526111"/>
          </a:xfrm>
        </p:grpSpPr>
        <p:sp>
          <p:nvSpPr>
            <p:cNvPr id="503" name="Google Shape;503;p8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8"/>
          <p:cNvGrpSpPr/>
          <p:nvPr/>
        </p:nvGrpSpPr>
        <p:grpSpPr>
          <a:xfrm>
            <a:off x="3793832" y="4837432"/>
            <a:ext cx="2940681" cy="526108"/>
            <a:chOff x="0" y="200967"/>
            <a:chExt cx="2941093" cy="526111"/>
          </a:xfrm>
        </p:grpSpPr>
        <p:sp>
          <p:nvSpPr>
            <p:cNvPr id="506" name="Google Shape;506;p8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8" name="Google Shape;508;p8"/>
          <p:cNvPicPr preferRelativeResize="0"/>
          <p:nvPr/>
        </p:nvPicPr>
        <p:blipFill rotWithShape="1">
          <a:blip r:embed="rId3">
            <a:alphaModFix/>
          </a:blip>
          <a:srcRect r="39527" b="74251"/>
          <a:stretch/>
        </p:blipFill>
        <p:spPr>
          <a:xfrm>
            <a:off x="5794038" y="4832980"/>
            <a:ext cx="723018" cy="307857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8"/>
          <p:cNvSpPr txBox="1"/>
          <p:nvPr/>
        </p:nvSpPr>
        <p:spPr>
          <a:xfrm>
            <a:off x="245439" y="4839912"/>
            <a:ext cx="49569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</a:rPr>
              <a:t>Valores Médios</a:t>
            </a:r>
            <a:endParaRPr sz="1800" dirty="0">
              <a:latin typeface="Aptos Display" panose="020B0004020202020204" pitchFamily="34" charset="0"/>
            </a:endParaRPr>
          </a:p>
        </p:txBody>
      </p:sp>
      <p:pic>
        <p:nvPicPr>
          <p:cNvPr id="510" name="Google Shape;510;p8"/>
          <p:cNvPicPr preferRelativeResize="0"/>
          <p:nvPr/>
        </p:nvPicPr>
        <p:blipFill rotWithShape="1">
          <a:blip r:embed="rId3">
            <a:alphaModFix/>
          </a:blip>
          <a:srcRect l="23718" t="-551" r="39527" b="74251"/>
          <a:stretch/>
        </p:blipFill>
        <p:spPr>
          <a:xfrm>
            <a:off x="5660662" y="2132265"/>
            <a:ext cx="439441" cy="314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1C56BE1-1FB1-F7B8-4370-E017785BFB56}"/>
              </a:ext>
            </a:extLst>
          </p:cNvPr>
          <p:cNvSpPr txBox="1"/>
          <p:nvPr/>
        </p:nvSpPr>
        <p:spPr>
          <a:xfrm>
            <a:off x="5347410" y="4877974"/>
            <a:ext cx="53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P.58</a:t>
            </a:r>
          </a:p>
        </p:txBody>
      </p:sp>
      <p:pic>
        <p:nvPicPr>
          <p:cNvPr id="11" name="Google Shape;396;p7">
            <a:extLst>
              <a:ext uri="{FF2B5EF4-FFF2-40B4-BE49-F238E27FC236}">
                <a16:creationId xmlns:a16="http://schemas.microsoft.com/office/drawing/2014/main" id="{9CB858AF-A98F-D9C7-9B06-0888680D4C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7195" b="73865"/>
          <a:stretch/>
        </p:blipFill>
        <p:spPr>
          <a:xfrm>
            <a:off x="2356241" y="2116398"/>
            <a:ext cx="272659" cy="31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CB86B5-9452-7DA0-391D-D5A563E69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25" y="5514482"/>
            <a:ext cx="2940681" cy="16463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F1F7D91-F8DD-2717-BAF3-D2CF328C3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600" y="5767091"/>
            <a:ext cx="1999381" cy="1325581"/>
          </a:xfrm>
          <a:prstGeom prst="rect">
            <a:avLst/>
          </a:prstGeom>
        </p:spPr>
      </p:pic>
      <p:grpSp>
        <p:nvGrpSpPr>
          <p:cNvPr id="3" name="Google Shape;347;p6">
            <a:extLst>
              <a:ext uri="{FF2B5EF4-FFF2-40B4-BE49-F238E27FC236}">
                <a16:creationId xmlns:a16="http://schemas.microsoft.com/office/drawing/2014/main" id="{603D63E9-84C1-AED7-D6A0-240E597D9EAF}"/>
              </a:ext>
            </a:extLst>
          </p:cNvPr>
          <p:cNvGrpSpPr/>
          <p:nvPr/>
        </p:nvGrpSpPr>
        <p:grpSpPr>
          <a:xfrm>
            <a:off x="0" y="552"/>
            <a:ext cx="6858000" cy="1930279"/>
            <a:chOff x="0" y="1414"/>
            <a:chExt cx="6858000" cy="1930279"/>
          </a:xfrm>
        </p:grpSpPr>
        <p:sp>
          <p:nvSpPr>
            <p:cNvPr id="4" name="Google Shape;348;p6">
              <a:extLst>
                <a:ext uri="{FF2B5EF4-FFF2-40B4-BE49-F238E27FC236}">
                  <a16:creationId xmlns:a16="http://schemas.microsoft.com/office/drawing/2014/main" id="{7CC55B1A-BC8D-713F-4883-EB0A613B17E8}"/>
                </a:ext>
              </a:extLst>
            </p:cNvPr>
            <p:cNvSpPr/>
            <p:nvPr/>
          </p:nvSpPr>
          <p:spPr>
            <a:xfrm>
              <a:off x="0" y="1414"/>
              <a:ext cx="6858000" cy="1846368"/>
            </a:xfrm>
            <a:prstGeom prst="rect">
              <a:avLst/>
            </a:prstGeom>
            <a:solidFill>
              <a:srgbClr val="13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49;p6">
              <a:extLst>
                <a:ext uri="{FF2B5EF4-FFF2-40B4-BE49-F238E27FC236}">
                  <a16:creationId xmlns:a16="http://schemas.microsoft.com/office/drawing/2014/main" id="{0E279B80-A177-620C-07CE-BB4A5C2D5032}"/>
                </a:ext>
              </a:extLst>
            </p:cNvPr>
            <p:cNvSpPr txBox="1"/>
            <p:nvPr/>
          </p:nvSpPr>
          <p:spPr>
            <a:xfrm>
              <a:off x="1123358" y="673812"/>
              <a:ext cx="4548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 dirty="0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EDUCAÇÃO </a:t>
              </a:r>
              <a:endParaRPr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350;p6" descr="Uma imagem com captura de ecrã, Gráficos, design gráfico, Tipo de letra&#10;&#10;Descrição gerada automaticamente">
              <a:extLst>
                <a:ext uri="{FF2B5EF4-FFF2-40B4-BE49-F238E27FC236}">
                  <a16:creationId xmlns:a16="http://schemas.microsoft.com/office/drawing/2014/main" id="{8A99559E-81B4-2AA9-82DC-51251BE0661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9633" t="17718" r="31419" b="35330"/>
            <a:stretch/>
          </p:blipFill>
          <p:spPr>
            <a:xfrm>
              <a:off x="5671181" y="95763"/>
              <a:ext cx="1063332" cy="10254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oogle Shape;351;p6">
              <a:extLst>
                <a:ext uri="{FF2B5EF4-FFF2-40B4-BE49-F238E27FC236}">
                  <a16:creationId xmlns:a16="http://schemas.microsoft.com/office/drawing/2014/main" id="{9A4329BB-C478-599C-7B14-B65088B95045}"/>
                </a:ext>
              </a:extLst>
            </p:cNvPr>
            <p:cNvGrpSpPr/>
            <p:nvPr/>
          </p:nvGrpSpPr>
          <p:grpSpPr>
            <a:xfrm>
              <a:off x="240168" y="166851"/>
              <a:ext cx="577085" cy="1302326"/>
              <a:chOff x="182144" y="310343"/>
              <a:chExt cx="606030" cy="1363294"/>
            </a:xfrm>
          </p:grpSpPr>
          <p:sp>
            <p:nvSpPr>
              <p:cNvPr id="14" name="Google Shape;352;p6">
                <a:extLst>
                  <a:ext uri="{FF2B5EF4-FFF2-40B4-BE49-F238E27FC236}">
                    <a16:creationId xmlns:a16="http://schemas.microsoft.com/office/drawing/2014/main" id="{6D6188F9-FBD8-3A9D-F91E-799EF2350BAB}"/>
                  </a:ext>
                </a:extLst>
              </p:cNvPr>
              <p:cNvSpPr/>
              <p:nvPr/>
            </p:nvSpPr>
            <p:spPr>
              <a:xfrm>
                <a:off x="18214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53;p6">
                <a:extLst>
                  <a:ext uri="{FF2B5EF4-FFF2-40B4-BE49-F238E27FC236}">
                    <a16:creationId xmlns:a16="http://schemas.microsoft.com/office/drawing/2014/main" id="{745F3B39-A5FE-B68C-5233-A676713AB0C5}"/>
                  </a:ext>
                </a:extLst>
              </p:cNvPr>
              <p:cNvSpPr/>
              <p:nvPr/>
            </p:nvSpPr>
            <p:spPr>
              <a:xfrm>
                <a:off x="18214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54;p6">
                <a:extLst>
                  <a:ext uri="{FF2B5EF4-FFF2-40B4-BE49-F238E27FC236}">
                    <a16:creationId xmlns:a16="http://schemas.microsoft.com/office/drawing/2014/main" id="{03AAB977-2591-D16D-804D-27702875A012}"/>
                  </a:ext>
                </a:extLst>
              </p:cNvPr>
              <p:cNvSpPr/>
              <p:nvPr/>
            </p:nvSpPr>
            <p:spPr>
              <a:xfrm>
                <a:off x="18214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5;p6">
                <a:extLst>
                  <a:ext uri="{FF2B5EF4-FFF2-40B4-BE49-F238E27FC236}">
                    <a16:creationId xmlns:a16="http://schemas.microsoft.com/office/drawing/2014/main" id="{45BD481F-3A16-97A8-2B6C-0645A4072CC7}"/>
                  </a:ext>
                </a:extLst>
              </p:cNvPr>
              <p:cNvSpPr/>
              <p:nvPr/>
            </p:nvSpPr>
            <p:spPr>
              <a:xfrm>
                <a:off x="18214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6;p6">
                <a:extLst>
                  <a:ext uri="{FF2B5EF4-FFF2-40B4-BE49-F238E27FC236}">
                    <a16:creationId xmlns:a16="http://schemas.microsoft.com/office/drawing/2014/main" id="{89F3CD13-3E68-8E04-B755-FDF8612E96C6}"/>
                  </a:ext>
                </a:extLst>
              </p:cNvPr>
              <p:cNvSpPr/>
              <p:nvPr/>
            </p:nvSpPr>
            <p:spPr>
              <a:xfrm>
                <a:off x="18214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7;p6">
                <a:extLst>
                  <a:ext uri="{FF2B5EF4-FFF2-40B4-BE49-F238E27FC236}">
                    <a16:creationId xmlns:a16="http://schemas.microsoft.com/office/drawing/2014/main" id="{6BF6EBE7-0862-7E52-0980-1504332A119B}"/>
                  </a:ext>
                </a:extLst>
              </p:cNvPr>
              <p:cNvSpPr/>
              <p:nvPr/>
            </p:nvSpPr>
            <p:spPr>
              <a:xfrm>
                <a:off x="18214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;p6">
                <a:extLst>
                  <a:ext uri="{FF2B5EF4-FFF2-40B4-BE49-F238E27FC236}">
                    <a16:creationId xmlns:a16="http://schemas.microsoft.com/office/drawing/2014/main" id="{0A2CAB3B-E014-1A3C-5D0B-94F74D9A9597}"/>
                  </a:ext>
                </a:extLst>
              </p:cNvPr>
              <p:cNvSpPr/>
              <p:nvPr/>
            </p:nvSpPr>
            <p:spPr>
              <a:xfrm>
                <a:off x="42505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9;p6">
                <a:extLst>
                  <a:ext uri="{FF2B5EF4-FFF2-40B4-BE49-F238E27FC236}">
                    <a16:creationId xmlns:a16="http://schemas.microsoft.com/office/drawing/2014/main" id="{B379EECC-CFCE-6D68-C278-3E077BF55CB3}"/>
                  </a:ext>
                </a:extLst>
              </p:cNvPr>
              <p:cNvSpPr/>
              <p:nvPr/>
            </p:nvSpPr>
            <p:spPr>
              <a:xfrm>
                <a:off x="42505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60;p6">
                <a:extLst>
                  <a:ext uri="{FF2B5EF4-FFF2-40B4-BE49-F238E27FC236}">
                    <a16:creationId xmlns:a16="http://schemas.microsoft.com/office/drawing/2014/main" id="{9C2DC6FB-6F9A-1868-77E2-B771728B5445}"/>
                  </a:ext>
                </a:extLst>
              </p:cNvPr>
              <p:cNvSpPr/>
              <p:nvPr/>
            </p:nvSpPr>
            <p:spPr>
              <a:xfrm>
                <a:off x="42505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61;p6">
                <a:extLst>
                  <a:ext uri="{FF2B5EF4-FFF2-40B4-BE49-F238E27FC236}">
                    <a16:creationId xmlns:a16="http://schemas.microsoft.com/office/drawing/2014/main" id="{4C82D65B-1786-E6D1-656A-DC903C849832}"/>
                  </a:ext>
                </a:extLst>
              </p:cNvPr>
              <p:cNvSpPr/>
              <p:nvPr/>
            </p:nvSpPr>
            <p:spPr>
              <a:xfrm>
                <a:off x="42505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62;p6">
                <a:extLst>
                  <a:ext uri="{FF2B5EF4-FFF2-40B4-BE49-F238E27FC236}">
                    <a16:creationId xmlns:a16="http://schemas.microsoft.com/office/drawing/2014/main" id="{1F14CFF9-24AE-FB77-0F92-CCC2179EB30C}"/>
                  </a:ext>
                </a:extLst>
              </p:cNvPr>
              <p:cNvSpPr/>
              <p:nvPr/>
            </p:nvSpPr>
            <p:spPr>
              <a:xfrm>
                <a:off x="42505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63;p6">
                <a:extLst>
                  <a:ext uri="{FF2B5EF4-FFF2-40B4-BE49-F238E27FC236}">
                    <a16:creationId xmlns:a16="http://schemas.microsoft.com/office/drawing/2014/main" id="{0686AFEE-E7A2-90DF-3914-A58F041B9429}"/>
                  </a:ext>
                </a:extLst>
              </p:cNvPr>
              <p:cNvSpPr/>
              <p:nvPr/>
            </p:nvSpPr>
            <p:spPr>
              <a:xfrm>
                <a:off x="42505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64;p6">
                <a:extLst>
                  <a:ext uri="{FF2B5EF4-FFF2-40B4-BE49-F238E27FC236}">
                    <a16:creationId xmlns:a16="http://schemas.microsoft.com/office/drawing/2014/main" id="{D02824C4-DA9D-E304-882F-1EF4B3F1986B}"/>
                  </a:ext>
                </a:extLst>
              </p:cNvPr>
              <p:cNvSpPr/>
              <p:nvPr/>
            </p:nvSpPr>
            <p:spPr>
              <a:xfrm>
                <a:off x="66713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65;p6">
                <a:extLst>
                  <a:ext uri="{FF2B5EF4-FFF2-40B4-BE49-F238E27FC236}">
                    <a16:creationId xmlns:a16="http://schemas.microsoft.com/office/drawing/2014/main" id="{37AAE1B7-7879-3D73-0F58-6F0E25A03CFA}"/>
                  </a:ext>
                </a:extLst>
              </p:cNvPr>
              <p:cNvSpPr/>
              <p:nvPr/>
            </p:nvSpPr>
            <p:spPr>
              <a:xfrm>
                <a:off x="66713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66;p6">
                <a:extLst>
                  <a:ext uri="{FF2B5EF4-FFF2-40B4-BE49-F238E27FC236}">
                    <a16:creationId xmlns:a16="http://schemas.microsoft.com/office/drawing/2014/main" id="{22361BDF-B438-1789-31C8-CB0D7B6A1EC8}"/>
                  </a:ext>
                </a:extLst>
              </p:cNvPr>
              <p:cNvSpPr/>
              <p:nvPr/>
            </p:nvSpPr>
            <p:spPr>
              <a:xfrm>
                <a:off x="66713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67;p6">
                <a:extLst>
                  <a:ext uri="{FF2B5EF4-FFF2-40B4-BE49-F238E27FC236}">
                    <a16:creationId xmlns:a16="http://schemas.microsoft.com/office/drawing/2014/main" id="{178FEEF4-472A-AAF7-DB35-E9383E412C6E}"/>
                  </a:ext>
                </a:extLst>
              </p:cNvPr>
              <p:cNvSpPr/>
              <p:nvPr/>
            </p:nvSpPr>
            <p:spPr>
              <a:xfrm>
                <a:off x="66713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68;p6">
                <a:extLst>
                  <a:ext uri="{FF2B5EF4-FFF2-40B4-BE49-F238E27FC236}">
                    <a16:creationId xmlns:a16="http://schemas.microsoft.com/office/drawing/2014/main" id="{F2806407-6FE3-02F0-C848-A1709E3D8C24}"/>
                  </a:ext>
                </a:extLst>
              </p:cNvPr>
              <p:cNvSpPr/>
              <p:nvPr/>
            </p:nvSpPr>
            <p:spPr>
              <a:xfrm>
                <a:off x="66713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69;p6">
                <a:extLst>
                  <a:ext uri="{FF2B5EF4-FFF2-40B4-BE49-F238E27FC236}">
                    <a16:creationId xmlns:a16="http://schemas.microsoft.com/office/drawing/2014/main" id="{663562B7-64AF-8888-379F-B86FE4C4097B}"/>
                  </a:ext>
                </a:extLst>
              </p:cNvPr>
              <p:cNvSpPr/>
              <p:nvPr/>
            </p:nvSpPr>
            <p:spPr>
              <a:xfrm>
                <a:off x="66713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370;p6">
              <a:extLst>
                <a:ext uri="{FF2B5EF4-FFF2-40B4-BE49-F238E27FC236}">
                  <a16:creationId xmlns:a16="http://schemas.microsoft.com/office/drawing/2014/main" id="{7F4353E3-3A23-349D-B1D2-150A59CEFC3A}"/>
                </a:ext>
              </a:extLst>
            </p:cNvPr>
            <p:cNvSpPr txBox="1"/>
            <p:nvPr/>
          </p:nvSpPr>
          <p:spPr>
            <a:xfrm>
              <a:off x="1220117" y="282016"/>
              <a:ext cx="2675890" cy="452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400" b="1" dirty="0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GÉNERO e </a:t>
              </a:r>
              <a:endParaRPr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oogle Shape;371;p6">
              <a:extLst>
                <a:ext uri="{FF2B5EF4-FFF2-40B4-BE49-F238E27FC236}">
                  <a16:creationId xmlns:a16="http://schemas.microsoft.com/office/drawing/2014/main" id="{7A9425EB-51DA-3950-10AF-CFBB6EB2C844}"/>
                </a:ext>
              </a:extLst>
            </p:cNvPr>
            <p:cNvCxnSpPr/>
            <p:nvPr/>
          </p:nvCxnSpPr>
          <p:spPr>
            <a:xfrm>
              <a:off x="1266532" y="1033316"/>
              <a:ext cx="981075" cy="0"/>
            </a:xfrm>
            <a:prstGeom prst="straightConnector1">
              <a:avLst/>
            </a:prstGeom>
            <a:noFill/>
            <a:ln w="76200" cap="sq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372;p6">
              <a:extLst>
                <a:ext uri="{FF2B5EF4-FFF2-40B4-BE49-F238E27FC236}">
                  <a16:creationId xmlns:a16="http://schemas.microsoft.com/office/drawing/2014/main" id="{6CE96509-F9FD-DD51-A9BD-3BE8240E8D07}"/>
                </a:ext>
              </a:extLst>
            </p:cNvPr>
            <p:cNvSpPr txBox="1"/>
            <p:nvPr/>
          </p:nvSpPr>
          <p:spPr>
            <a:xfrm>
              <a:off x="1123358" y="1131514"/>
              <a:ext cx="3605700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dirty="0">
                  <a:solidFill>
                    <a:srgbClr val="F087B4"/>
                  </a:solidFill>
                  <a:latin typeface="Play"/>
                  <a:ea typeface="Play"/>
                  <a:cs typeface="Play"/>
                  <a:sym typeface="Play"/>
                </a:rPr>
                <a:t>[Diferentes níveis de perceção quanto à importância da inclusão das questões de género na educação]</a:t>
              </a:r>
              <a:endParaRPr sz="1200" dirty="0">
                <a:solidFill>
                  <a:srgbClr val="F087B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"/>
          <p:cNvSpPr/>
          <p:nvPr/>
        </p:nvSpPr>
        <p:spPr>
          <a:xfrm>
            <a:off x="147023" y="2147946"/>
            <a:ext cx="2923723" cy="2482323"/>
          </a:xfrm>
          <a:prstGeom prst="rect">
            <a:avLst/>
          </a:prstGeom>
          <a:noFill/>
          <a:ln w="1905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ptos Display" panose="020B0004020202020204" pitchFamily="34" charset="0"/>
            </a:endParaRPr>
          </a:p>
        </p:txBody>
      </p:sp>
      <p:grpSp>
        <p:nvGrpSpPr>
          <p:cNvPr id="517" name="Google Shape;517;p9"/>
          <p:cNvGrpSpPr/>
          <p:nvPr/>
        </p:nvGrpSpPr>
        <p:grpSpPr>
          <a:xfrm>
            <a:off x="307890" y="2029680"/>
            <a:ext cx="1984373" cy="387985"/>
            <a:chOff x="0" y="-1"/>
            <a:chExt cx="1984857" cy="388190"/>
          </a:xfrm>
        </p:grpSpPr>
        <p:sp>
          <p:nvSpPr>
            <p:cNvPr id="518" name="Google Shape;518;p9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243840" y="-1"/>
              <a:ext cx="1741017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EM ANÁLISE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sp>
        <p:nvSpPr>
          <p:cNvPr id="520" name="Google Shape;520;p9"/>
          <p:cNvSpPr/>
          <p:nvPr/>
        </p:nvSpPr>
        <p:spPr>
          <a:xfrm>
            <a:off x="3205772" y="2154536"/>
            <a:ext cx="3528741" cy="2475733"/>
          </a:xfrm>
          <a:prstGeom prst="rect">
            <a:avLst/>
          </a:prstGeom>
          <a:noFill/>
          <a:ln w="1905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21" name="Google Shape;521;p9"/>
          <p:cNvGrpSpPr/>
          <p:nvPr/>
        </p:nvGrpSpPr>
        <p:grpSpPr>
          <a:xfrm>
            <a:off x="3652229" y="2036270"/>
            <a:ext cx="1984373" cy="387985"/>
            <a:chOff x="0" y="-1"/>
            <a:chExt cx="1984857" cy="388190"/>
          </a:xfrm>
        </p:grpSpPr>
        <p:sp>
          <p:nvSpPr>
            <p:cNvPr id="522" name="Google Shape;522;p9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243840" y="-1"/>
              <a:ext cx="1741017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SÍNTESE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grpSp>
        <p:nvGrpSpPr>
          <p:cNvPr id="524" name="Google Shape;524;p9"/>
          <p:cNvGrpSpPr/>
          <p:nvPr/>
        </p:nvGrpSpPr>
        <p:grpSpPr>
          <a:xfrm>
            <a:off x="351193" y="7863129"/>
            <a:ext cx="3540580" cy="387985"/>
            <a:chOff x="0" y="-1"/>
            <a:chExt cx="3541444" cy="388190"/>
          </a:xfrm>
        </p:grpSpPr>
        <p:sp>
          <p:nvSpPr>
            <p:cNvPr id="525" name="Google Shape;525;p9"/>
            <p:cNvSpPr/>
            <p:nvPr/>
          </p:nvSpPr>
          <p:spPr>
            <a:xfrm>
              <a:off x="0" y="0"/>
              <a:ext cx="249923" cy="120994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243839" y="-1"/>
              <a:ext cx="3297605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ESTRATÉGIAS DE AÇÃO 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p9"/>
          <p:cNvSpPr/>
          <p:nvPr/>
        </p:nvSpPr>
        <p:spPr>
          <a:xfrm>
            <a:off x="2336062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9"/>
          <p:cNvSpPr/>
          <p:nvPr/>
        </p:nvSpPr>
        <p:spPr>
          <a:xfrm>
            <a:off x="2496929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9"/>
          <p:cNvSpPr/>
          <p:nvPr/>
        </p:nvSpPr>
        <p:spPr>
          <a:xfrm>
            <a:off x="2666263" y="977596"/>
            <a:ext cx="115259" cy="109717"/>
          </a:xfrm>
          <a:custGeom>
            <a:avLst/>
            <a:gdLst/>
            <a:ahLst/>
            <a:cxnLst/>
            <a:rect l="l" t="t" r="r" b="b"/>
            <a:pathLst>
              <a:path w="139064" h="139065" extrusionOk="0">
                <a:moveTo>
                  <a:pt x="139065" y="69533"/>
                </a:moveTo>
                <a:cubicBezTo>
                  <a:pt x="139065" y="107934"/>
                  <a:pt x="107934" y="139065"/>
                  <a:pt x="69532" y="139065"/>
                </a:cubicBezTo>
                <a:cubicBezTo>
                  <a:pt x="31131" y="139065"/>
                  <a:pt x="0" y="107934"/>
                  <a:pt x="0" y="69533"/>
                </a:cubicBezTo>
                <a:cubicBezTo>
                  <a:pt x="0" y="31131"/>
                  <a:pt x="31131" y="0"/>
                  <a:pt x="69532" y="0"/>
                </a:cubicBezTo>
                <a:cubicBezTo>
                  <a:pt x="107934" y="0"/>
                  <a:pt x="139065" y="31131"/>
                  <a:pt x="139065" y="69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9"/>
          <p:cNvSpPr/>
          <p:nvPr/>
        </p:nvSpPr>
        <p:spPr>
          <a:xfrm>
            <a:off x="131025" y="7984874"/>
            <a:ext cx="6587400" cy="1791000"/>
          </a:xfrm>
          <a:prstGeom prst="rect">
            <a:avLst/>
          </a:prstGeom>
          <a:noFill/>
          <a:ln w="25400" cap="flat" cmpd="sng">
            <a:solidFill>
              <a:srgbClr val="F087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365750" rIns="182875" bIns="457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A totalidade da amostra, exceto uma única respondente do sexo feminino, manifesta a necessidade de implementar medidas preventivas contra o </a:t>
            </a:r>
            <a:r>
              <a:rPr lang="pt-PT" sz="1000" dirty="0" err="1">
                <a:solidFill>
                  <a:srgbClr val="121C26"/>
                </a:solidFill>
                <a:latin typeface="Aptos Display" panose="020B0004020202020204" pitchFamily="34" charset="0"/>
              </a:rPr>
              <a:t>bullying</a:t>
            </a: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 sexual, homofóbico e transfóbico.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Recomenda-se que instituições educativas e outros espaços frequentados por jovens integrem programas de sensibilização e formação que abordem essas temáticas de forma estruturada.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P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121C26"/>
              </a:solidFill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557" name="Google Shape;557;p9"/>
          <p:cNvGrpSpPr/>
          <p:nvPr/>
        </p:nvGrpSpPr>
        <p:grpSpPr>
          <a:xfrm>
            <a:off x="359660" y="7863129"/>
            <a:ext cx="6138679" cy="387985"/>
            <a:chOff x="5704" y="-1"/>
            <a:chExt cx="4135678" cy="388190"/>
          </a:xfrm>
        </p:grpSpPr>
        <p:sp>
          <p:nvSpPr>
            <p:cNvPr id="558" name="Google Shape;558;p9"/>
            <p:cNvSpPr/>
            <p:nvPr/>
          </p:nvSpPr>
          <p:spPr>
            <a:xfrm>
              <a:off x="5704" y="0"/>
              <a:ext cx="155834" cy="120993"/>
            </a:xfrm>
            <a:custGeom>
              <a:avLst/>
              <a:gdLst/>
              <a:ahLst/>
              <a:cxnLst/>
              <a:rect l="l" t="t" r="r" b="b"/>
              <a:pathLst>
                <a:path w="249923" h="120994" extrusionOk="0">
                  <a:moveTo>
                    <a:pt x="247940" y="0"/>
                  </a:moveTo>
                  <a:lnTo>
                    <a:pt x="0" y="120994"/>
                  </a:lnTo>
                  <a:lnTo>
                    <a:pt x="249923" y="120994"/>
                  </a:lnTo>
                  <a:lnTo>
                    <a:pt x="247940" y="0"/>
                  </a:lnTo>
                  <a:close/>
                </a:path>
              </a:pathLst>
            </a:custGeom>
            <a:solidFill>
              <a:srgbClr val="C46D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243838" y="-1"/>
              <a:ext cx="3897544" cy="388190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dirty="0">
                  <a:solidFill>
                    <a:schemeClr val="lt1"/>
                  </a:solidFill>
                  <a:latin typeface="Aptos Display" panose="020B0004020202020204" pitchFamily="34" charset="0"/>
                  <a:sym typeface="Arial"/>
                </a:rPr>
                <a:t>CONSIDERAÇÕES &amp; RECOMENDAÇÕES</a:t>
              </a:r>
              <a:endParaRPr sz="1600" b="1" dirty="0">
                <a:solidFill>
                  <a:schemeClr val="lt1"/>
                </a:solidFill>
                <a:latin typeface="Aptos Display" panose="020B0004020202020204" pitchFamily="34" charset="0"/>
                <a:sym typeface="Arial"/>
              </a:endParaRPr>
            </a:p>
          </p:txBody>
        </p:sp>
      </p:grpSp>
      <p:grpSp>
        <p:nvGrpSpPr>
          <p:cNvPr id="562" name="Google Shape;562;p9"/>
          <p:cNvGrpSpPr/>
          <p:nvPr/>
        </p:nvGrpSpPr>
        <p:grpSpPr>
          <a:xfrm>
            <a:off x="126726" y="4837432"/>
            <a:ext cx="4462206" cy="526108"/>
            <a:chOff x="0" y="200967"/>
            <a:chExt cx="2941093" cy="526111"/>
          </a:xfrm>
        </p:grpSpPr>
        <p:sp>
          <p:nvSpPr>
            <p:cNvPr id="563" name="Google Shape;563;p9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12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9"/>
          <p:cNvGrpSpPr/>
          <p:nvPr/>
        </p:nvGrpSpPr>
        <p:grpSpPr>
          <a:xfrm>
            <a:off x="3793832" y="4837432"/>
            <a:ext cx="2940681" cy="526108"/>
            <a:chOff x="0" y="200967"/>
            <a:chExt cx="2941093" cy="526111"/>
          </a:xfrm>
        </p:grpSpPr>
        <p:sp>
          <p:nvSpPr>
            <p:cNvPr id="566" name="Google Shape;566;p9"/>
            <p:cNvSpPr/>
            <p:nvPr/>
          </p:nvSpPr>
          <p:spPr>
            <a:xfrm>
              <a:off x="0" y="542611"/>
              <a:ext cx="156873" cy="184467"/>
            </a:xfrm>
            <a:custGeom>
              <a:avLst/>
              <a:gdLst/>
              <a:ahLst/>
              <a:cxnLst/>
              <a:rect l="l" t="t" r="r" b="b"/>
              <a:pathLst>
                <a:path w="156873" h="184467" extrusionOk="0">
                  <a:moveTo>
                    <a:pt x="156698" y="184467"/>
                  </a:moveTo>
                  <a:lnTo>
                    <a:pt x="0" y="0"/>
                  </a:lnTo>
                  <a:lnTo>
                    <a:pt x="154714" y="0"/>
                  </a:lnTo>
                  <a:cubicBezTo>
                    <a:pt x="156036" y="58844"/>
                    <a:pt x="157359" y="117689"/>
                    <a:pt x="156698" y="184467"/>
                  </a:cubicBezTo>
                  <a:close/>
                </a:path>
              </a:pathLst>
            </a:cu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0" y="200967"/>
              <a:ext cx="2941093" cy="348321"/>
            </a:xfrm>
            <a:prstGeom prst="rect">
              <a:avLst/>
            </a:prstGeom>
            <a:solidFill>
              <a:srgbClr val="F0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2857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8" name="Google Shape;568;p9"/>
          <p:cNvPicPr preferRelativeResize="0"/>
          <p:nvPr/>
        </p:nvPicPr>
        <p:blipFill rotWithShape="1">
          <a:blip r:embed="rId3">
            <a:alphaModFix/>
          </a:blip>
          <a:srcRect r="39527" b="74251"/>
          <a:stretch/>
        </p:blipFill>
        <p:spPr>
          <a:xfrm>
            <a:off x="5794038" y="4832980"/>
            <a:ext cx="723018" cy="307857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9"/>
          <p:cNvSpPr txBox="1"/>
          <p:nvPr/>
        </p:nvSpPr>
        <p:spPr>
          <a:xfrm>
            <a:off x="245439" y="4861178"/>
            <a:ext cx="49569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lt1"/>
                </a:solidFill>
                <a:latin typeface="Aptos Display" panose="020B0004020202020204" pitchFamily="34" charset="0"/>
              </a:rPr>
              <a:t>Valores Médios</a:t>
            </a:r>
            <a:endParaRPr sz="1800" dirty="0">
              <a:latin typeface="Aptos Display" panose="020B0004020202020204" pitchFamily="34" charset="0"/>
            </a:endParaRPr>
          </a:p>
        </p:txBody>
      </p:sp>
      <p:pic>
        <p:nvPicPr>
          <p:cNvPr id="570" name="Google Shape;570;p9"/>
          <p:cNvPicPr preferRelativeResize="0"/>
          <p:nvPr/>
        </p:nvPicPr>
        <p:blipFill rotWithShape="1">
          <a:blip r:embed="rId3">
            <a:alphaModFix/>
          </a:blip>
          <a:srcRect l="23718" t="-551" r="39527" b="74251"/>
          <a:stretch/>
        </p:blipFill>
        <p:spPr>
          <a:xfrm>
            <a:off x="5660662" y="2132265"/>
            <a:ext cx="439441" cy="31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6323" y="2129325"/>
            <a:ext cx="2794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9C42090-9C52-06B0-C616-A6B6EBD4E01F}"/>
              </a:ext>
            </a:extLst>
          </p:cNvPr>
          <p:cNvSpPr txBox="1"/>
          <p:nvPr/>
        </p:nvSpPr>
        <p:spPr>
          <a:xfrm>
            <a:off x="5347410" y="4877974"/>
            <a:ext cx="53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b="1" dirty="0">
                <a:solidFill>
                  <a:srgbClr val="121C26"/>
                </a:solidFill>
                <a:latin typeface="Aptos Display" panose="020B0004020202020204" pitchFamily="34" charset="0"/>
              </a:rPr>
              <a:t>P.59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7D78CC-B8BF-BC10-B2FC-4E6B88B0B841}"/>
              </a:ext>
            </a:extLst>
          </p:cNvPr>
          <p:cNvSpPr txBox="1"/>
          <p:nvPr/>
        </p:nvSpPr>
        <p:spPr>
          <a:xfrm>
            <a:off x="197471" y="2552869"/>
            <a:ext cx="2873275" cy="191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Escala dicotómica, estruturada nas opções SIM e NÃO, refletindo, respetivamente, concordância ou discordância. Os indivíduos analisam a sua posição sobre a relevância da implementação de intervenções preventivas sobre </a:t>
            </a:r>
            <a:r>
              <a:rPr lang="pt-PT" sz="1000" dirty="0" err="1">
                <a:solidFill>
                  <a:srgbClr val="121C26"/>
                </a:solidFill>
                <a:latin typeface="Aptos Display" panose="020B0004020202020204" pitchFamily="34" charset="0"/>
              </a:rPr>
              <a:t>bullying</a:t>
            </a: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 de natureza sexual, homofóbica e transfóbica, tanto em contextos educativos, quanto em outros ambientes frequentados por jovens.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3B6493-3814-F4B4-A730-1290406117BC}"/>
              </a:ext>
            </a:extLst>
          </p:cNvPr>
          <p:cNvSpPr txBox="1"/>
          <p:nvPr/>
        </p:nvSpPr>
        <p:spPr>
          <a:xfrm>
            <a:off x="3278565" y="2488449"/>
            <a:ext cx="3432412" cy="2331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Com exceção de uma única respondente do sexo feminino, a totalidade da amostra considera que se impõe a implementação de iniciativas em instituições escolares e em outros locais frequentados por jovens, com o intuito de prevenir e combater o </a:t>
            </a:r>
            <a:r>
              <a:rPr lang="pt-PT" sz="1000" dirty="0" err="1">
                <a:solidFill>
                  <a:srgbClr val="121C26"/>
                </a:solidFill>
                <a:latin typeface="Aptos Display" panose="020B0004020202020204" pitchFamily="34" charset="0"/>
              </a:rPr>
              <a:t>bullying</a:t>
            </a:r>
            <a:r>
              <a:rPr lang="pt-PT" sz="1000" dirty="0">
                <a:solidFill>
                  <a:srgbClr val="121C26"/>
                </a:solidFill>
                <a:latin typeface="Aptos Display" panose="020B0004020202020204" pitchFamily="34" charset="0"/>
              </a:rPr>
              <a:t> de natureza sexual, homofóbica e transfóbica. Entre os/as participantes que apoiam a realização das iniciativas referidas, 74,58% são do sexo feminino e 25,42% do sexo masculino.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P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3D7AB8F-246A-E6AD-7408-751DDD9B8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92914"/>
            <a:ext cx="6858000" cy="1890261"/>
          </a:xfrm>
          <a:prstGeom prst="rect">
            <a:avLst/>
          </a:prstGeom>
        </p:spPr>
      </p:pic>
      <p:grpSp>
        <p:nvGrpSpPr>
          <p:cNvPr id="3" name="Google Shape;347;p6">
            <a:extLst>
              <a:ext uri="{FF2B5EF4-FFF2-40B4-BE49-F238E27FC236}">
                <a16:creationId xmlns:a16="http://schemas.microsoft.com/office/drawing/2014/main" id="{DB383BE2-53C6-792C-C9DB-9208564119F0}"/>
              </a:ext>
            </a:extLst>
          </p:cNvPr>
          <p:cNvGrpSpPr/>
          <p:nvPr/>
        </p:nvGrpSpPr>
        <p:grpSpPr>
          <a:xfrm>
            <a:off x="0" y="552"/>
            <a:ext cx="6858000" cy="1930279"/>
            <a:chOff x="0" y="1414"/>
            <a:chExt cx="6858000" cy="1930279"/>
          </a:xfrm>
        </p:grpSpPr>
        <p:sp>
          <p:nvSpPr>
            <p:cNvPr id="4" name="Google Shape;348;p6">
              <a:extLst>
                <a:ext uri="{FF2B5EF4-FFF2-40B4-BE49-F238E27FC236}">
                  <a16:creationId xmlns:a16="http://schemas.microsoft.com/office/drawing/2014/main" id="{6E31A028-B5E3-F149-20A1-C5996373EBB2}"/>
                </a:ext>
              </a:extLst>
            </p:cNvPr>
            <p:cNvSpPr/>
            <p:nvPr/>
          </p:nvSpPr>
          <p:spPr>
            <a:xfrm>
              <a:off x="0" y="1414"/>
              <a:ext cx="6858000" cy="1846368"/>
            </a:xfrm>
            <a:prstGeom prst="rect">
              <a:avLst/>
            </a:prstGeom>
            <a:solidFill>
              <a:srgbClr val="131C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49;p6">
              <a:extLst>
                <a:ext uri="{FF2B5EF4-FFF2-40B4-BE49-F238E27FC236}">
                  <a16:creationId xmlns:a16="http://schemas.microsoft.com/office/drawing/2014/main" id="{21B7ED3E-96DF-AAF9-CAD3-F6FD4D0399BD}"/>
                </a:ext>
              </a:extLst>
            </p:cNvPr>
            <p:cNvSpPr txBox="1"/>
            <p:nvPr/>
          </p:nvSpPr>
          <p:spPr>
            <a:xfrm>
              <a:off x="1123358" y="673812"/>
              <a:ext cx="4548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 dirty="0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EDUCAÇÃO </a:t>
              </a:r>
              <a:endParaRPr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350;p6" descr="Uma imagem com captura de ecrã, Gráficos, design gráfico, Tipo de letra&#10;&#10;Descrição gerada automaticamente">
              <a:extLst>
                <a:ext uri="{FF2B5EF4-FFF2-40B4-BE49-F238E27FC236}">
                  <a16:creationId xmlns:a16="http://schemas.microsoft.com/office/drawing/2014/main" id="{3C2AC181-F476-4D6C-4102-6BBE31DA046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9633" t="17718" r="31419" b="35330"/>
            <a:stretch/>
          </p:blipFill>
          <p:spPr>
            <a:xfrm>
              <a:off x="5671181" y="95763"/>
              <a:ext cx="1063332" cy="10254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351;p6">
              <a:extLst>
                <a:ext uri="{FF2B5EF4-FFF2-40B4-BE49-F238E27FC236}">
                  <a16:creationId xmlns:a16="http://schemas.microsoft.com/office/drawing/2014/main" id="{91FBAE8C-776F-4E76-748C-117EB1D5DB4E}"/>
                </a:ext>
              </a:extLst>
            </p:cNvPr>
            <p:cNvGrpSpPr/>
            <p:nvPr/>
          </p:nvGrpSpPr>
          <p:grpSpPr>
            <a:xfrm>
              <a:off x="240168" y="166851"/>
              <a:ext cx="577085" cy="1302326"/>
              <a:chOff x="182144" y="310343"/>
              <a:chExt cx="606030" cy="1363294"/>
            </a:xfrm>
          </p:grpSpPr>
          <p:sp>
            <p:nvSpPr>
              <p:cNvPr id="14" name="Google Shape;352;p6">
                <a:extLst>
                  <a:ext uri="{FF2B5EF4-FFF2-40B4-BE49-F238E27FC236}">
                    <a16:creationId xmlns:a16="http://schemas.microsoft.com/office/drawing/2014/main" id="{0A83D696-6F59-5ACB-8529-20AC0351904A}"/>
                  </a:ext>
                </a:extLst>
              </p:cNvPr>
              <p:cNvSpPr/>
              <p:nvPr/>
            </p:nvSpPr>
            <p:spPr>
              <a:xfrm>
                <a:off x="18214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53;p6">
                <a:extLst>
                  <a:ext uri="{FF2B5EF4-FFF2-40B4-BE49-F238E27FC236}">
                    <a16:creationId xmlns:a16="http://schemas.microsoft.com/office/drawing/2014/main" id="{8D551029-CEBD-FF9D-A89A-C72325A8CB66}"/>
                  </a:ext>
                </a:extLst>
              </p:cNvPr>
              <p:cNvSpPr/>
              <p:nvPr/>
            </p:nvSpPr>
            <p:spPr>
              <a:xfrm>
                <a:off x="18214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54;p6">
                <a:extLst>
                  <a:ext uri="{FF2B5EF4-FFF2-40B4-BE49-F238E27FC236}">
                    <a16:creationId xmlns:a16="http://schemas.microsoft.com/office/drawing/2014/main" id="{27AAD101-3936-230A-E079-3646B34070F4}"/>
                  </a:ext>
                </a:extLst>
              </p:cNvPr>
              <p:cNvSpPr/>
              <p:nvPr/>
            </p:nvSpPr>
            <p:spPr>
              <a:xfrm>
                <a:off x="18214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5;p6">
                <a:extLst>
                  <a:ext uri="{FF2B5EF4-FFF2-40B4-BE49-F238E27FC236}">
                    <a16:creationId xmlns:a16="http://schemas.microsoft.com/office/drawing/2014/main" id="{C353B8A6-ADFD-8674-C14F-8AF396D6118F}"/>
                  </a:ext>
                </a:extLst>
              </p:cNvPr>
              <p:cNvSpPr/>
              <p:nvPr/>
            </p:nvSpPr>
            <p:spPr>
              <a:xfrm>
                <a:off x="18214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6;p6">
                <a:extLst>
                  <a:ext uri="{FF2B5EF4-FFF2-40B4-BE49-F238E27FC236}">
                    <a16:creationId xmlns:a16="http://schemas.microsoft.com/office/drawing/2014/main" id="{9BE1CB07-467E-1501-837F-888534170B50}"/>
                  </a:ext>
                </a:extLst>
              </p:cNvPr>
              <p:cNvSpPr/>
              <p:nvPr/>
            </p:nvSpPr>
            <p:spPr>
              <a:xfrm>
                <a:off x="18214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7;p6">
                <a:extLst>
                  <a:ext uri="{FF2B5EF4-FFF2-40B4-BE49-F238E27FC236}">
                    <a16:creationId xmlns:a16="http://schemas.microsoft.com/office/drawing/2014/main" id="{FF49724D-5B89-EF72-E961-989CBBB37C49}"/>
                  </a:ext>
                </a:extLst>
              </p:cNvPr>
              <p:cNvSpPr/>
              <p:nvPr/>
            </p:nvSpPr>
            <p:spPr>
              <a:xfrm>
                <a:off x="18214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5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;p6">
                <a:extLst>
                  <a:ext uri="{FF2B5EF4-FFF2-40B4-BE49-F238E27FC236}">
                    <a16:creationId xmlns:a16="http://schemas.microsoft.com/office/drawing/2014/main" id="{9ABFDF80-53E1-F24E-55E4-A897EDD52210}"/>
                  </a:ext>
                </a:extLst>
              </p:cNvPr>
              <p:cNvSpPr/>
              <p:nvPr/>
            </p:nvSpPr>
            <p:spPr>
              <a:xfrm>
                <a:off x="42505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9;p6">
                <a:extLst>
                  <a:ext uri="{FF2B5EF4-FFF2-40B4-BE49-F238E27FC236}">
                    <a16:creationId xmlns:a16="http://schemas.microsoft.com/office/drawing/2014/main" id="{3152B513-AD87-A1C7-1DD6-602BF7BF0945}"/>
                  </a:ext>
                </a:extLst>
              </p:cNvPr>
              <p:cNvSpPr/>
              <p:nvPr/>
            </p:nvSpPr>
            <p:spPr>
              <a:xfrm>
                <a:off x="42505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60;p6">
                <a:extLst>
                  <a:ext uri="{FF2B5EF4-FFF2-40B4-BE49-F238E27FC236}">
                    <a16:creationId xmlns:a16="http://schemas.microsoft.com/office/drawing/2014/main" id="{EFFE48DE-5232-0662-79EA-7033D2BA7DE1}"/>
                  </a:ext>
                </a:extLst>
              </p:cNvPr>
              <p:cNvSpPr/>
              <p:nvPr/>
            </p:nvSpPr>
            <p:spPr>
              <a:xfrm>
                <a:off x="42505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61;p6">
                <a:extLst>
                  <a:ext uri="{FF2B5EF4-FFF2-40B4-BE49-F238E27FC236}">
                    <a16:creationId xmlns:a16="http://schemas.microsoft.com/office/drawing/2014/main" id="{D263DBAB-02C9-21E0-E394-F1AEBA015239}"/>
                  </a:ext>
                </a:extLst>
              </p:cNvPr>
              <p:cNvSpPr/>
              <p:nvPr/>
            </p:nvSpPr>
            <p:spPr>
              <a:xfrm>
                <a:off x="42505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62;p6">
                <a:extLst>
                  <a:ext uri="{FF2B5EF4-FFF2-40B4-BE49-F238E27FC236}">
                    <a16:creationId xmlns:a16="http://schemas.microsoft.com/office/drawing/2014/main" id="{1B988E84-A1BC-5023-F93E-C7E300CC646B}"/>
                  </a:ext>
                </a:extLst>
              </p:cNvPr>
              <p:cNvSpPr/>
              <p:nvPr/>
            </p:nvSpPr>
            <p:spPr>
              <a:xfrm>
                <a:off x="42505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63;p6">
                <a:extLst>
                  <a:ext uri="{FF2B5EF4-FFF2-40B4-BE49-F238E27FC236}">
                    <a16:creationId xmlns:a16="http://schemas.microsoft.com/office/drawing/2014/main" id="{5B20BF5E-9F91-C8AB-51FB-BFA58D8CCA44}"/>
                  </a:ext>
                </a:extLst>
              </p:cNvPr>
              <p:cNvSpPr/>
              <p:nvPr/>
            </p:nvSpPr>
            <p:spPr>
              <a:xfrm>
                <a:off x="42505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3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3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64;p6">
                <a:extLst>
                  <a:ext uri="{FF2B5EF4-FFF2-40B4-BE49-F238E27FC236}">
                    <a16:creationId xmlns:a16="http://schemas.microsoft.com/office/drawing/2014/main" id="{F1DA5056-DF81-1D6F-CCD9-A8630159AA3D}"/>
                  </a:ext>
                </a:extLst>
              </p:cNvPr>
              <p:cNvSpPr/>
              <p:nvPr/>
            </p:nvSpPr>
            <p:spPr>
              <a:xfrm>
                <a:off x="667134" y="310343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0174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65;p6">
                <a:extLst>
                  <a:ext uri="{FF2B5EF4-FFF2-40B4-BE49-F238E27FC236}">
                    <a16:creationId xmlns:a16="http://schemas.microsoft.com/office/drawing/2014/main" id="{E15C9C6C-4E0A-11B4-AC9A-651A1458F0D8}"/>
                  </a:ext>
                </a:extLst>
              </p:cNvPr>
              <p:cNvSpPr/>
              <p:nvPr/>
            </p:nvSpPr>
            <p:spPr>
              <a:xfrm>
                <a:off x="667134" y="559716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5E26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66;p6">
                <a:extLst>
                  <a:ext uri="{FF2B5EF4-FFF2-40B4-BE49-F238E27FC236}">
                    <a16:creationId xmlns:a16="http://schemas.microsoft.com/office/drawing/2014/main" id="{959BBA0B-D3B4-C128-9E1C-B7AF6BE1188B}"/>
                  </a:ext>
                </a:extLst>
              </p:cNvPr>
              <p:cNvSpPr/>
              <p:nvPr/>
            </p:nvSpPr>
            <p:spPr>
              <a:xfrm>
                <a:off x="667134" y="809877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EA1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67;p6">
                <a:extLst>
                  <a:ext uri="{FF2B5EF4-FFF2-40B4-BE49-F238E27FC236}">
                    <a16:creationId xmlns:a16="http://schemas.microsoft.com/office/drawing/2014/main" id="{B84A321B-2E71-718E-3847-F276031AEF2C}"/>
                  </a:ext>
                </a:extLst>
              </p:cNvPr>
              <p:cNvSpPr/>
              <p:nvPr/>
            </p:nvSpPr>
            <p:spPr>
              <a:xfrm>
                <a:off x="667134" y="105925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4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C94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68;p6">
                <a:extLst>
                  <a:ext uri="{FF2B5EF4-FFF2-40B4-BE49-F238E27FC236}">
                    <a16:creationId xmlns:a16="http://schemas.microsoft.com/office/drawing/2014/main" id="{FE12E219-8DF5-A2FB-4A04-CD8BC221E5FB}"/>
                  </a:ext>
                </a:extLst>
              </p:cNvPr>
              <p:cNvSpPr/>
              <p:nvPr/>
            </p:nvSpPr>
            <p:spPr>
              <a:xfrm>
                <a:off x="667134" y="1309411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F2E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69;p6">
                <a:extLst>
                  <a:ext uri="{FF2B5EF4-FFF2-40B4-BE49-F238E27FC236}">
                    <a16:creationId xmlns:a16="http://schemas.microsoft.com/office/drawing/2014/main" id="{B5BA9175-A756-109D-7C2D-75B20F7D2ACB}"/>
                  </a:ext>
                </a:extLst>
              </p:cNvPr>
              <p:cNvSpPr/>
              <p:nvPr/>
            </p:nvSpPr>
            <p:spPr>
              <a:xfrm>
                <a:off x="667134" y="1558784"/>
                <a:ext cx="121040" cy="11485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39065" extrusionOk="0">
                    <a:moveTo>
                      <a:pt x="139065" y="69533"/>
                    </a:moveTo>
                    <a:cubicBezTo>
                      <a:pt x="139065" y="107934"/>
                      <a:pt x="107934" y="139065"/>
                      <a:pt x="69532" y="139065"/>
                    </a:cubicBezTo>
                    <a:cubicBezTo>
                      <a:pt x="31131" y="139065"/>
                      <a:pt x="0" y="107934"/>
                      <a:pt x="0" y="69533"/>
                    </a:cubicBezTo>
                    <a:cubicBezTo>
                      <a:pt x="0" y="31131"/>
                      <a:pt x="31131" y="0"/>
                      <a:pt x="69532" y="0"/>
                    </a:cubicBezTo>
                    <a:cubicBezTo>
                      <a:pt x="107934" y="0"/>
                      <a:pt x="139065" y="31131"/>
                      <a:pt x="139065" y="69533"/>
                    </a:cubicBezTo>
                    <a:close/>
                  </a:path>
                </a:pathLst>
              </a:custGeom>
              <a:solidFill>
                <a:srgbClr val="76BC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370;p6">
              <a:extLst>
                <a:ext uri="{FF2B5EF4-FFF2-40B4-BE49-F238E27FC236}">
                  <a16:creationId xmlns:a16="http://schemas.microsoft.com/office/drawing/2014/main" id="{5C346D72-EC00-4F79-5F65-0347CBFA343D}"/>
                </a:ext>
              </a:extLst>
            </p:cNvPr>
            <p:cNvSpPr txBox="1"/>
            <p:nvPr/>
          </p:nvSpPr>
          <p:spPr>
            <a:xfrm>
              <a:off x="1220117" y="282016"/>
              <a:ext cx="2675890" cy="452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400" b="1" dirty="0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GÉNERO e </a:t>
              </a:r>
              <a:endParaRPr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oogle Shape;371;p6">
              <a:extLst>
                <a:ext uri="{FF2B5EF4-FFF2-40B4-BE49-F238E27FC236}">
                  <a16:creationId xmlns:a16="http://schemas.microsoft.com/office/drawing/2014/main" id="{411D5719-D4C8-8498-1763-941DD1155FD7}"/>
                </a:ext>
              </a:extLst>
            </p:cNvPr>
            <p:cNvCxnSpPr/>
            <p:nvPr/>
          </p:nvCxnSpPr>
          <p:spPr>
            <a:xfrm>
              <a:off x="1266532" y="1033316"/>
              <a:ext cx="981075" cy="0"/>
            </a:xfrm>
            <a:prstGeom prst="straightConnector1">
              <a:avLst/>
            </a:prstGeom>
            <a:noFill/>
            <a:ln w="76200" cap="sq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372;p6">
              <a:extLst>
                <a:ext uri="{FF2B5EF4-FFF2-40B4-BE49-F238E27FC236}">
                  <a16:creationId xmlns:a16="http://schemas.microsoft.com/office/drawing/2014/main" id="{C5A9311F-0087-088D-811D-CBC315A2B7FE}"/>
                </a:ext>
              </a:extLst>
            </p:cNvPr>
            <p:cNvSpPr txBox="1"/>
            <p:nvPr/>
          </p:nvSpPr>
          <p:spPr>
            <a:xfrm>
              <a:off x="1123358" y="1131514"/>
              <a:ext cx="3605700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dirty="0">
                  <a:solidFill>
                    <a:srgbClr val="F087B4"/>
                  </a:solidFill>
                  <a:latin typeface="Play"/>
                  <a:ea typeface="Play"/>
                  <a:cs typeface="Play"/>
                  <a:sym typeface="Play"/>
                </a:rPr>
                <a:t>[Diferentes níveis de perceção quanto à importância da inclusão das questões de género na educação]</a:t>
              </a:r>
              <a:endParaRPr sz="1200" dirty="0">
                <a:solidFill>
                  <a:srgbClr val="F087B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1"/>
          <p:cNvSpPr/>
          <p:nvPr/>
        </p:nvSpPr>
        <p:spPr>
          <a:xfrm>
            <a:off x="-114300" y="-43393"/>
            <a:ext cx="7082659" cy="6505148"/>
          </a:xfrm>
          <a:prstGeom prst="rect">
            <a:avLst/>
          </a:prstGeom>
          <a:solidFill>
            <a:srgbClr val="131C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6" name="Google Shape;626;p11" descr="Uma imagem com captura de ecrã, Gráficos, design gráfico, Tipo de letr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8617" b="27858"/>
          <a:stretch/>
        </p:blipFill>
        <p:spPr>
          <a:xfrm>
            <a:off x="693804" y="746647"/>
            <a:ext cx="5466449" cy="234068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1"/>
          <p:cNvSpPr txBox="1"/>
          <p:nvPr/>
        </p:nvSpPr>
        <p:spPr>
          <a:xfrm>
            <a:off x="2846854" y="3648568"/>
            <a:ext cx="3967717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dirty="0">
                <a:solidFill>
                  <a:srgbClr val="5EA0D0"/>
                </a:solidFill>
                <a:latin typeface="Play"/>
                <a:ea typeface="Play"/>
                <a:cs typeface="Play"/>
                <a:sym typeface="Play"/>
              </a:rPr>
              <a:t>Ficha Técnica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5EA0D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dirty="0">
                <a:solidFill>
                  <a:srgbClr val="5EA0D0"/>
                </a:solidFill>
                <a:latin typeface="Play"/>
                <a:ea typeface="Play"/>
                <a:cs typeface="Play"/>
                <a:sym typeface="Play"/>
              </a:rPr>
              <a:t>Título | </a:t>
            </a:r>
            <a:r>
              <a:rPr lang="pt-PT" sz="14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Género e Educação: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análise dos dados obtidos no âmbito do Observatório da Igualdade de Género e Não Discriminação do Município de Vila Real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dirty="0">
                <a:solidFill>
                  <a:srgbClr val="5EA0D0"/>
                </a:solidFill>
                <a:latin typeface="Play"/>
                <a:ea typeface="Play"/>
                <a:cs typeface="Play"/>
                <a:sym typeface="Play"/>
              </a:rPr>
              <a:t>Data: 202</a:t>
            </a:r>
            <a:r>
              <a:rPr lang="pt-PT" dirty="0">
                <a:solidFill>
                  <a:srgbClr val="5EA0D0"/>
                </a:solidFill>
                <a:latin typeface="Play"/>
                <a:ea typeface="Play"/>
                <a:cs typeface="Play"/>
                <a:sym typeface="Play"/>
              </a:rPr>
              <a:t>5</a:t>
            </a:r>
            <a:r>
              <a:rPr lang="pt-PT" sz="1400" dirty="0">
                <a:solidFill>
                  <a:srgbClr val="5EA0D0"/>
                </a:solidFill>
                <a:latin typeface="Play"/>
                <a:ea typeface="Play"/>
                <a:cs typeface="Play"/>
                <a:sym typeface="Play"/>
              </a:rPr>
              <a:t>-01-12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5EA0D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dirty="0">
                <a:solidFill>
                  <a:srgbClr val="5EA0D0"/>
                </a:solidFill>
                <a:latin typeface="Play"/>
                <a:ea typeface="Play"/>
                <a:cs typeface="Play"/>
                <a:sym typeface="Play"/>
              </a:rPr>
              <a:t>Formato Digital (PDF) Acesso público</a:t>
            </a:r>
            <a:endParaRPr sz="1400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dirty="0">
                <a:solidFill>
                  <a:srgbClr val="5EA0D0"/>
                </a:solidFill>
                <a:latin typeface="Play"/>
                <a:ea typeface="Play"/>
                <a:cs typeface="Play"/>
                <a:sym typeface="Play"/>
              </a:rPr>
              <a:t>Versão 1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11"/>
          <p:cNvGrpSpPr/>
          <p:nvPr/>
        </p:nvGrpSpPr>
        <p:grpSpPr>
          <a:xfrm>
            <a:off x="2069535" y="3743767"/>
            <a:ext cx="577085" cy="1302326"/>
            <a:chOff x="182144" y="310343"/>
            <a:chExt cx="606030" cy="1363294"/>
          </a:xfrm>
        </p:grpSpPr>
        <p:sp>
          <p:nvSpPr>
            <p:cNvPr id="631" name="Google Shape;631;p11"/>
            <p:cNvSpPr/>
            <p:nvPr/>
          </p:nvSpPr>
          <p:spPr>
            <a:xfrm>
              <a:off x="182144" y="31034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82144" y="559716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82144" y="809877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182144" y="105925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182144" y="130941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182144" y="155878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5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425054" y="31034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425054" y="559716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425054" y="809877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425054" y="105925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425054" y="130941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425054" y="155878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667134" y="310343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0174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667134" y="559716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5E26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667134" y="809877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EA1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667134" y="105925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4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C94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667134" y="1309411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F2E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667134" y="1558784"/>
              <a:ext cx="121040" cy="114853"/>
            </a:xfrm>
            <a:custGeom>
              <a:avLst/>
              <a:gdLst/>
              <a:ahLst/>
              <a:cxnLst/>
              <a:rect l="l" t="t" r="r" b="b"/>
              <a:pathLst>
                <a:path w="139064" h="139065" extrusionOk="0">
                  <a:moveTo>
                    <a:pt x="139065" y="69533"/>
                  </a:moveTo>
                  <a:cubicBezTo>
                    <a:pt x="139065" y="107934"/>
                    <a:pt x="107934" y="139065"/>
                    <a:pt x="69532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2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solidFill>
              <a:srgbClr val="76BC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11"/>
          <p:cNvSpPr txBox="1"/>
          <p:nvPr/>
        </p:nvSpPr>
        <p:spPr>
          <a:xfrm>
            <a:off x="-114300" y="6665367"/>
            <a:ext cx="676910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dirty="0">
                <a:solidFill>
                  <a:srgbClr val="605E5C"/>
                </a:solidFill>
                <a:latin typeface="Play"/>
                <a:ea typeface="Play"/>
                <a:cs typeface="Play"/>
                <a:sym typeface="Play"/>
              </a:rPr>
              <a:t>Autoria | </a:t>
            </a:r>
            <a:r>
              <a:rPr lang="pt-PT" sz="1600" b="1" dirty="0">
                <a:solidFill>
                  <a:srgbClr val="5EA0D1"/>
                </a:solidFill>
                <a:latin typeface="Play"/>
                <a:ea typeface="Play"/>
                <a:cs typeface="Play"/>
                <a:sym typeface="Play"/>
              </a:rPr>
              <a:t>Observatório para a Igualdade de Género e a não Discriminação do Município de Vila Real </a:t>
            </a:r>
            <a:endParaRPr sz="1600" b="1" dirty="0">
              <a:solidFill>
                <a:srgbClr val="5EA0D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5EA0D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dirty="0">
                <a:solidFill>
                  <a:srgbClr val="605E5C"/>
                </a:solidFill>
                <a:latin typeface="Play"/>
                <a:ea typeface="Play"/>
                <a:cs typeface="Play"/>
                <a:sym typeface="Play"/>
              </a:rPr>
              <a:t>Com a colaboração na análise de dados: </a:t>
            </a:r>
            <a:endParaRPr sz="1200" b="1" dirty="0">
              <a:solidFill>
                <a:srgbClr val="605E5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1"/>
          <p:cNvSpPr txBox="1"/>
          <p:nvPr/>
        </p:nvSpPr>
        <p:spPr>
          <a:xfrm>
            <a:off x="303258" y="7932141"/>
            <a:ext cx="29669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dirty="0">
                <a:solidFill>
                  <a:srgbClr val="605E5C"/>
                </a:solidFill>
                <a:latin typeface="Play"/>
              </a:rPr>
              <a:t>Universidade Católica Portuguesa</a:t>
            </a:r>
            <a:endParaRPr sz="1000" dirty="0">
              <a:solidFill>
                <a:srgbClr val="605E5C"/>
              </a:solidFill>
              <a:latin typeface="Play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dirty="0">
                <a:solidFill>
                  <a:srgbClr val="605E5C"/>
                </a:solidFill>
                <a:latin typeface="Play"/>
              </a:rPr>
              <a:t>Centro de Estudos Filosóficos e Humanísticos</a:t>
            </a:r>
            <a:endParaRPr sz="1000" dirty="0">
              <a:solidFill>
                <a:srgbClr val="605E5C"/>
              </a:solidFill>
              <a:latin typeface="Play"/>
            </a:endParaRPr>
          </a:p>
        </p:txBody>
      </p:sp>
      <p:sp>
        <p:nvSpPr>
          <p:cNvPr id="651" name="Google Shape;651;p11"/>
          <p:cNvSpPr txBox="1"/>
          <p:nvPr/>
        </p:nvSpPr>
        <p:spPr>
          <a:xfrm>
            <a:off x="1482734" y="7687321"/>
            <a:ext cx="181734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5EA0D1"/>
                </a:solidFill>
                <a:latin typeface="Play"/>
              </a:rPr>
              <a:t>Daniela Monteiro</a:t>
            </a:r>
            <a:endParaRPr b="1" dirty="0">
              <a:solidFill>
                <a:srgbClr val="5EA0D1"/>
              </a:solidFill>
              <a:latin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05E5C"/>
              </a:solidFill>
              <a:latin typeface="Play"/>
            </a:endParaRPr>
          </a:p>
        </p:txBody>
      </p:sp>
      <p:sp>
        <p:nvSpPr>
          <p:cNvPr id="652" name="Google Shape;652;p11"/>
          <p:cNvSpPr txBox="1"/>
          <p:nvPr/>
        </p:nvSpPr>
        <p:spPr>
          <a:xfrm>
            <a:off x="3546136" y="7687321"/>
            <a:ext cx="181734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5EA0D1"/>
                </a:solidFill>
                <a:latin typeface="Play"/>
              </a:rPr>
              <a:t>Emília</a:t>
            </a:r>
            <a:r>
              <a:rPr lang="pt-PT" sz="1200" b="1" dirty="0">
                <a:solidFill>
                  <a:srgbClr val="5EA0D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b="1" dirty="0">
                <a:solidFill>
                  <a:srgbClr val="5EA0D1"/>
                </a:solidFill>
                <a:latin typeface="Play"/>
              </a:rPr>
              <a:t>Araújo</a:t>
            </a:r>
            <a:endParaRPr b="1" dirty="0">
              <a:solidFill>
                <a:srgbClr val="5EA0D1"/>
              </a:solidFill>
              <a:latin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05E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1"/>
          <p:cNvSpPr txBox="1"/>
          <p:nvPr/>
        </p:nvSpPr>
        <p:spPr>
          <a:xfrm>
            <a:off x="3546136" y="7932140"/>
            <a:ext cx="35013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dirty="0">
                <a:solidFill>
                  <a:srgbClr val="605E5C"/>
                </a:solidFill>
                <a:latin typeface="Play"/>
              </a:rPr>
              <a:t>Universidade do Minho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dirty="0">
                <a:solidFill>
                  <a:srgbClr val="605E5C"/>
                </a:solidFill>
                <a:latin typeface="Play"/>
              </a:rPr>
              <a:t>Centro de Estudos de Comunicação e Sociedade</a:t>
            </a:r>
          </a:p>
        </p:txBody>
      </p:sp>
      <p:sp>
        <p:nvSpPr>
          <p:cNvPr id="654" name="Google Shape;654;p11"/>
          <p:cNvSpPr txBox="1"/>
          <p:nvPr/>
        </p:nvSpPr>
        <p:spPr>
          <a:xfrm>
            <a:off x="3082113" y="7518043"/>
            <a:ext cx="3762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dirty="0">
                <a:solidFill>
                  <a:srgbClr val="5EA0D1"/>
                </a:solidFill>
                <a:latin typeface="Play"/>
              </a:rPr>
              <a:t>&amp;</a:t>
            </a:r>
            <a:endParaRPr sz="5400" dirty="0">
              <a:solidFill>
                <a:srgbClr val="5EA0D1"/>
              </a:solidFill>
              <a:latin typeface="Play"/>
            </a:endParaRPr>
          </a:p>
        </p:txBody>
      </p:sp>
      <p:sp>
        <p:nvSpPr>
          <p:cNvPr id="655" name="Google Shape;655;p11"/>
          <p:cNvSpPr txBox="1"/>
          <p:nvPr/>
        </p:nvSpPr>
        <p:spPr>
          <a:xfrm>
            <a:off x="3780450" y="4690200"/>
            <a:ext cx="3113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A343FCD-ACCD-E187-F51F-ED38246AB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01" y="8843094"/>
            <a:ext cx="5901070" cy="751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1454</Words>
  <Application>Microsoft Office PowerPoint</Application>
  <PresentationFormat>Papel A4 (210x297 mm)</PresentationFormat>
  <Paragraphs>115</Paragraphs>
  <Slides>9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7" baseType="lpstr">
      <vt:lpstr>Aptos</vt:lpstr>
      <vt:lpstr>Montserrat Black</vt:lpstr>
      <vt:lpstr>Noto Sans Symbols</vt:lpstr>
      <vt:lpstr>Arial</vt:lpstr>
      <vt:lpstr>Play</vt:lpstr>
      <vt:lpstr>Aptos Display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Daniela Monteiro</dc:creator>
  <cp:lastModifiedBy>Benedita Aguiar</cp:lastModifiedBy>
  <cp:revision>13</cp:revision>
  <dcterms:created xsi:type="dcterms:W3CDTF">2024-11-20T11:52:20Z</dcterms:created>
  <dcterms:modified xsi:type="dcterms:W3CDTF">2025-01-13T21:31:12Z</dcterms:modified>
</cp:coreProperties>
</file>